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sldIdLst>
    <p:sldId id="256" r:id="rId2"/>
    <p:sldId id="283" r:id="rId3"/>
    <p:sldId id="265" r:id="rId4"/>
    <p:sldId id="259" r:id="rId5"/>
    <p:sldId id="262" r:id="rId6"/>
    <p:sldId id="284" r:id="rId7"/>
    <p:sldId id="263" r:id="rId8"/>
    <p:sldId id="282" r:id="rId9"/>
    <p:sldId id="280" r:id="rId10"/>
    <p:sldId id="288" r:id="rId11"/>
    <p:sldId id="289" r:id="rId12"/>
    <p:sldId id="290" r:id="rId13"/>
    <p:sldId id="296" r:id="rId14"/>
    <p:sldId id="291" r:id="rId15"/>
    <p:sldId id="292" r:id="rId16"/>
    <p:sldId id="293" r:id="rId17"/>
    <p:sldId id="294" r:id="rId18"/>
    <p:sldId id="295" r:id="rId19"/>
  </p:sldIdLst>
  <p:sldSz cx="12192000" cy="6858000"/>
  <p:notesSz cx="6888163" cy="100203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CBFF"/>
    <a:srgbClr val="7DDDFF"/>
    <a:srgbClr val="00FFFF"/>
    <a:srgbClr val="22643B"/>
    <a:srgbClr val="649C3E"/>
    <a:srgbClr val="F82E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4591" autoAdjust="0"/>
  </p:normalViewPr>
  <p:slideViewPr>
    <p:cSldViewPr snapToGrid="0">
      <p:cViewPr>
        <p:scale>
          <a:sx n="96" d="100"/>
          <a:sy n="96" d="100"/>
        </p:scale>
        <p:origin x="-725"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1"/>
          <c:order val="0"/>
          <c:tx>
            <c:strRef>
              <c:f>'DERECHO TRÁMITE'!$B$6</c:f>
              <c:strCache>
                <c:ptCount val="1"/>
                <c:pt idx="0">
                  <c:v>MULTA</c:v>
                </c:pt>
              </c:strCache>
            </c:strRef>
          </c:tx>
          <c:spPr>
            <a:ln>
              <a:solidFill>
                <a:srgbClr val="00B050"/>
              </a:solidFill>
            </a:ln>
          </c:spPr>
          <c:invertIfNegative val="0"/>
          <c:dPt>
            <c:idx val="0"/>
            <c:invertIfNegative val="0"/>
            <c:bubble3D val="0"/>
            <c:spPr>
              <a:ln>
                <a:solidFill>
                  <a:schemeClr val="tx1"/>
                </a:solidFill>
              </a:ln>
            </c:spPr>
          </c:dPt>
          <c:cat>
            <c:numRef>
              <c:f>'DERECHO TRÁMITE'!$C$4:$D$4</c:f>
              <c:numCache>
                <c:formatCode>General</c:formatCode>
                <c:ptCount val="2"/>
                <c:pt idx="0">
                  <c:v>2018</c:v>
                </c:pt>
                <c:pt idx="1">
                  <c:v>2019</c:v>
                </c:pt>
              </c:numCache>
            </c:numRef>
          </c:cat>
          <c:val>
            <c:numRef>
              <c:f>'DERECHO TRÁMITE'!$C$6:$D$6</c:f>
              <c:numCache>
                <c:formatCode>#,##0.00</c:formatCode>
                <c:ptCount val="2"/>
                <c:pt idx="0">
                  <c:v>1058500</c:v>
                </c:pt>
                <c:pt idx="1">
                  <c:v>146000</c:v>
                </c:pt>
              </c:numCache>
            </c:numRef>
          </c:val>
        </c:ser>
        <c:dLbls>
          <c:showLegendKey val="0"/>
          <c:showVal val="0"/>
          <c:showCatName val="0"/>
          <c:showSerName val="0"/>
          <c:showPercent val="0"/>
          <c:showBubbleSize val="0"/>
        </c:dLbls>
        <c:gapWidth val="150"/>
        <c:axId val="32750208"/>
        <c:axId val="32518528"/>
      </c:barChart>
      <c:catAx>
        <c:axId val="32750208"/>
        <c:scaling>
          <c:orientation val="minMax"/>
        </c:scaling>
        <c:delete val="0"/>
        <c:axPos val="b"/>
        <c:numFmt formatCode="General" sourceLinked="1"/>
        <c:majorTickMark val="out"/>
        <c:minorTickMark val="none"/>
        <c:tickLblPos val="nextTo"/>
        <c:txPr>
          <a:bodyPr/>
          <a:lstStyle/>
          <a:p>
            <a:pPr>
              <a:defRPr baseline="0">
                <a:latin typeface="Univers Condensed" panose="020B0606020202060204" pitchFamily="34" charset="0"/>
              </a:defRPr>
            </a:pPr>
            <a:endParaRPr lang="es-PE"/>
          </a:p>
        </c:txPr>
        <c:crossAx val="32518528"/>
        <c:crosses val="autoZero"/>
        <c:auto val="1"/>
        <c:lblAlgn val="ctr"/>
        <c:lblOffset val="100"/>
        <c:noMultiLvlLbl val="0"/>
      </c:catAx>
      <c:valAx>
        <c:axId val="32518528"/>
        <c:scaling>
          <c:orientation val="minMax"/>
        </c:scaling>
        <c:delete val="0"/>
        <c:axPos val="l"/>
        <c:majorGridlines/>
        <c:numFmt formatCode="#,##0.00" sourceLinked="1"/>
        <c:majorTickMark val="out"/>
        <c:minorTickMark val="none"/>
        <c:tickLblPos val="nextTo"/>
        <c:txPr>
          <a:bodyPr/>
          <a:lstStyle/>
          <a:p>
            <a:pPr>
              <a:defRPr baseline="0">
                <a:latin typeface="Univers Condensed" panose="020B0606020202060204" pitchFamily="34" charset="0"/>
              </a:defRPr>
            </a:pPr>
            <a:endParaRPr lang="es-PE"/>
          </a:p>
        </c:txPr>
        <c:crossAx val="32750208"/>
        <c:crosses val="autoZero"/>
        <c:crossBetween val="between"/>
      </c:valAx>
    </c:plotArea>
    <c:legend>
      <c:legendPos val="r"/>
      <c:layout/>
      <c:overlay val="0"/>
      <c:txPr>
        <a:bodyPr/>
        <a:lstStyle/>
        <a:p>
          <a:pPr>
            <a:defRPr baseline="0">
              <a:latin typeface="Univers Condensed" panose="020B0606020202060204" pitchFamily="34" charset="0"/>
            </a:defRPr>
          </a:pPr>
          <a:endParaRPr lang="es-PE"/>
        </a:p>
      </c:txPr>
    </c:legend>
    <c:plotVisOnly val="1"/>
    <c:dispBlanksAs val="gap"/>
    <c:showDLblsOverMax val="0"/>
  </c:chart>
  <c:spPr>
    <a:ln>
      <a:solidFill>
        <a:schemeClr val="tx1"/>
      </a:solidFill>
    </a:ln>
  </c:spPr>
  <c:txPr>
    <a:bodyPr/>
    <a:lstStyle/>
    <a:p>
      <a:pPr>
        <a:defRPr sz="1400" baseline="0"/>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Hoja1!$B$4</c:f>
              <c:strCache>
                <c:ptCount val="1"/>
                <c:pt idx="0">
                  <c:v>AUTORIZACIONES</c:v>
                </c:pt>
              </c:strCache>
            </c:strRef>
          </c:tx>
          <c:invertIfNegative val="0"/>
          <c:cat>
            <c:numRef>
              <c:f>Hoja1!$C$3:$D$3</c:f>
              <c:numCache>
                <c:formatCode>General</c:formatCode>
                <c:ptCount val="2"/>
                <c:pt idx="0">
                  <c:v>2018</c:v>
                </c:pt>
                <c:pt idx="1">
                  <c:v>2019</c:v>
                </c:pt>
              </c:numCache>
            </c:numRef>
          </c:cat>
          <c:val>
            <c:numRef>
              <c:f>Hoja1!$C$4:$D$4</c:f>
              <c:numCache>
                <c:formatCode>"S/."\ #,##0.00</c:formatCode>
                <c:ptCount val="2"/>
                <c:pt idx="0">
                  <c:v>20384</c:v>
                </c:pt>
                <c:pt idx="1">
                  <c:v>4978</c:v>
                </c:pt>
              </c:numCache>
            </c:numRef>
          </c:val>
        </c:ser>
        <c:ser>
          <c:idx val="1"/>
          <c:order val="1"/>
          <c:tx>
            <c:strRef>
              <c:f>Hoja1!$B$5</c:f>
              <c:strCache>
                <c:ptCount val="1"/>
                <c:pt idx="0">
                  <c:v>CONFORMIDAD DE OBRAS</c:v>
                </c:pt>
              </c:strCache>
            </c:strRef>
          </c:tx>
          <c:invertIfNegative val="0"/>
          <c:cat>
            <c:numRef>
              <c:f>Hoja1!$C$3:$D$3</c:f>
              <c:numCache>
                <c:formatCode>General</c:formatCode>
                <c:ptCount val="2"/>
                <c:pt idx="0">
                  <c:v>2018</c:v>
                </c:pt>
                <c:pt idx="1">
                  <c:v>2019</c:v>
                </c:pt>
              </c:numCache>
            </c:numRef>
          </c:cat>
          <c:val>
            <c:numRef>
              <c:f>Hoja1!$C$5:$D$5</c:f>
              <c:numCache>
                <c:formatCode>"S/."\ #,##0.00</c:formatCode>
                <c:ptCount val="2"/>
                <c:pt idx="0">
                  <c:v>5732.8</c:v>
                </c:pt>
                <c:pt idx="1">
                  <c:v>878</c:v>
                </c:pt>
              </c:numCache>
            </c:numRef>
          </c:val>
        </c:ser>
        <c:dLbls>
          <c:showLegendKey val="0"/>
          <c:showVal val="0"/>
          <c:showCatName val="0"/>
          <c:showSerName val="0"/>
          <c:showPercent val="0"/>
          <c:showBubbleSize val="0"/>
        </c:dLbls>
        <c:gapWidth val="150"/>
        <c:axId val="32628096"/>
        <c:axId val="32629888"/>
      </c:barChart>
      <c:catAx>
        <c:axId val="32628096"/>
        <c:scaling>
          <c:orientation val="minMax"/>
        </c:scaling>
        <c:delete val="0"/>
        <c:axPos val="b"/>
        <c:numFmt formatCode="General" sourceLinked="1"/>
        <c:majorTickMark val="out"/>
        <c:minorTickMark val="none"/>
        <c:tickLblPos val="nextTo"/>
        <c:txPr>
          <a:bodyPr/>
          <a:lstStyle/>
          <a:p>
            <a:pPr>
              <a:defRPr sz="1700" baseline="0"/>
            </a:pPr>
            <a:endParaRPr lang="es-PE"/>
          </a:p>
        </c:txPr>
        <c:crossAx val="32629888"/>
        <c:crosses val="autoZero"/>
        <c:auto val="1"/>
        <c:lblAlgn val="ctr"/>
        <c:lblOffset val="100"/>
        <c:noMultiLvlLbl val="0"/>
      </c:catAx>
      <c:valAx>
        <c:axId val="32629888"/>
        <c:scaling>
          <c:orientation val="minMax"/>
        </c:scaling>
        <c:delete val="0"/>
        <c:axPos val="l"/>
        <c:majorGridlines/>
        <c:numFmt formatCode="&quot;S/.&quot;\ #,##0.00" sourceLinked="1"/>
        <c:majorTickMark val="out"/>
        <c:minorTickMark val="none"/>
        <c:tickLblPos val="nextTo"/>
        <c:crossAx val="32628096"/>
        <c:crosses val="autoZero"/>
        <c:crossBetween val="between"/>
      </c:valAx>
      <c:spPr>
        <a:ln>
          <a:solidFill>
            <a:schemeClr val="tx1">
              <a:lumMod val="15000"/>
              <a:lumOff val="85000"/>
            </a:schemeClr>
          </a:solidFill>
        </a:ln>
      </c:spPr>
    </c:plotArea>
    <c:legend>
      <c:legendPos val="r"/>
      <c:layout/>
      <c:overlay val="0"/>
      <c:txPr>
        <a:bodyPr/>
        <a:lstStyle/>
        <a:p>
          <a:pPr>
            <a:defRPr sz="1600" baseline="0"/>
          </a:pPr>
          <a:endParaRPr lang="es-PE"/>
        </a:p>
      </c:txPr>
    </c:legend>
    <c:plotVisOnly val="1"/>
    <c:dispBlanksAs val="gap"/>
    <c:showDLblsOverMax val="0"/>
  </c:chart>
  <c:spPr>
    <a:ln cmpd="dbl">
      <a:solidFill>
        <a:schemeClr val="tx1">
          <a:lumMod val="15000"/>
          <a:lumOff val="85000"/>
        </a:schemeClr>
      </a:solidFill>
    </a:ln>
  </c:spPr>
  <c:txPr>
    <a:bodyPr/>
    <a:lstStyle/>
    <a:p>
      <a:pPr>
        <a:defRPr sz="1600" baseline="0">
          <a:latin typeface="Univers Condensed" panose="020B0606020202060204" pitchFamily="34" charset="0"/>
        </a:defRPr>
      </a:pPr>
      <a:endParaRPr lang="es-P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Hoja1!$B$20</c:f>
              <c:strCache>
                <c:ptCount val="1"/>
                <c:pt idx="0">
                  <c:v>AÑO 2018</c:v>
                </c:pt>
              </c:strCache>
            </c:strRef>
          </c:tx>
          <c:spPr>
            <a:solidFill>
              <a:schemeClr val="accent1"/>
            </a:solidFill>
          </c:spPr>
          <c:invertIfNegative val="0"/>
          <c:cat>
            <c:strRef>
              <c:f>Hoja1!$C$19:$F$19</c:f>
              <c:strCache>
                <c:ptCount val="4"/>
                <c:pt idx="0">
                  <c:v>NUMERACION</c:v>
                </c:pt>
                <c:pt idx="1">
                  <c:v>NOMENCLATURA VIAL</c:v>
                </c:pt>
                <c:pt idx="2">
                  <c:v>PARAMETROS</c:v>
                </c:pt>
                <c:pt idx="3">
                  <c:v>COMPATIBILIDAD DE USO</c:v>
                </c:pt>
              </c:strCache>
            </c:strRef>
          </c:cat>
          <c:val>
            <c:numRef>
              <c:f>Hoja1!$C$20:$F$20</c:f>
              <c:numCache>
                <c:formatCode>"S/."\ #,##0.00</c:formatCode>
                <c:ptCount val="4"/>
                <c:pt idx="0">
                  <c:v>68679.199999999997</c:v>
                </c:pt>
                <c:pt idx="1">
                  <c:v>11397.2</c:v>
                </c:pt>
                <c:pt idx="2">
                  <c:v>41580</c:v>
                </c:pt>
                <c:pt idx="3">
                  <c:v>10691.2</c:v>
                </c:pt>
              </c:numCache>
            </c:numRef>
          </c:val>
        </c:ser>
        <c:ser>
          <c:idx val="1"/>
          <c:order val="1"/>
          <c:tx>
            <c:strRef>
              <c:f>Hoja1!$B$21</c:f>
              <c:strCache>
                <c:ptCount val="1"/>
                <c:pt idx="0">
                  <c:v>AÑO 2019</c:v>
                </c:pt>
              </c:strCache>
            </c:strRef>
          </c:tx>
          <c:invertIfNegative val="0"/>
          <c:cat>
            <c:strRef>
              <c:f>Hoja1!$C$19:$F$19</c:f>
              <c:strCache>
                <c:ptCount val="4"/>
                <c:pt idx="0">
                  <c:v>NUMERACION</c:v>
                </c:pt>
                <c:pt idx="1">
                  <c:v>NOMENCLATURA VIAL</c:v>
                </c:pt>
                <c:pt idx="2">
                  <c:v>PARAMETROS</c:v>
                </c:pt>
                <c:pt idx="3">
                  <c:v>COMPATIBILIDAD DE USO</c:v>
                </c:pt>
              </c:strCache>
            </c:strRef>
          </c:cat>
          <c:val>
            <c:numRef>
              <c:f>Hoja1!$C$21:$F$21</c:f>
              <c:numCache>
                <c:formatCode>"S/."\ #,##0.00</c:formatCode>
                <c:ptCount val="4"/>
                <c:pt idx="0">
                  <c:v>59189</c:v>
                </c:pt>
                <c:pt idx="1">
                  <c:v>910.4</c:v>
                </c:pt>
                <c:pt idx="2">
                  <c:v>9748.2000000000007</c:v>
                </c:pt>
                <c:pt idx="3">
                  <c:v>3112</c:v>
                </c:pt>
              </c:numCache>
            </c:numRef>
          </c:val>
        </c:ser>
        <c:dLbls>
          <c:showLegendKey val="0"/>
          <c:showVal val="0"/>
          <c:showCatName val="0"/>
          <c:showSerName val="0"/>
          <c:showPercent val="0"/>
          <c:showBubbleSize val="0"/>
        </c:dLbls>
        <c:gapWidth val="150"/>
        <c:axId val="33672576"/>
        <c:axId val="33678464"/>
      </c:barChart>
      <c:catAx>
        <c:axId val="33672576"/>
        <c:scaling>
          <c:orientation val="minMax"/>
        </c:scaling>
        <c:delete val="0"/>
        <c:axPos val="b"/>
        <c:numFmt formatCode="General" sourceLinked="0"/>
        <c:majorTickMark val="out"/>
        <c:minorTickMark val="none"/>
        <c:tickLblPos val="nextTo"/>
        <c:crossAx val="33678464"/>
        <c:crosses val="autoZero"/>
        <c:auto val="1"/>
        <c:lblAlgn val="ctr"/>
        <c:lblOffset val="100"/>
        <c:noMultiLvlLbl val="0"/>
      </c:catAx>
      <c:valAx>
        <c:axId val="33678464"/>
        <c:scaling>
          <c:orientation val="minMax"/>
        </c:scaling>
        <c:delete val="0"/>
        <c:axPos val="l"/>
        <c:majorGridlines/>
        <c:numFmt formatCode="&quot;S/.&quot;\ #,##0.00" sourceLinked="1"/>
        <c:majorTickMark val="out"/>
        <c:minorTickMark val="none"/>
        <c:tickLblPos val="nextTo"/>
        <c:crossAx val="33672576"/>
        <c:crosses val="autoZero"/>
        <c:crossBetween val="between"/>
      </c:valAx>
      <c:spPr>
        <a:ln>
          <a:solidFill>
            <a:schemeClr val="accent1"/>
          </a:solidFill>
        </a:ln>
      </c:spPr>
    </c:plotArea>
    <c:legend>
      <c:legendPos val="r"/>
      <c:layout/>
      <c:overlay val="0"/>
    </c:legend>
    <c:plotVisOnly val="1"/>
    <c:dispBlanksAs val="gap"/>
    <c:showDLblsOverMax val="0"/>
  </c:chart>
  <c:spPr>
    <a:ln>
      <a:solidFill>
        <a:schemeClr val="tx1"/>
      </a:solidFill>
    </a:ln>
  </c:spPr>
  <c:txPr>
    <a:bodyPr/>
    <a:lstStyle/>
    <a:p>
      <a:pPr>
        <a:defRPr sz="1400" kern="1400" baseline="0">
          <a:latin typeface="Univers Condensed" panose="020B0606020202060204" pitchFamily="34" charset="0"/>
        </a:defRPr>
      </a:pPr>
      <a:endParaRPr lang="es-P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Hoja1!$E$36</c:f>
              <c:strCache>
                <c:ptCount val="1"/>
                <c:pt idx="0">
                  <c:v>2018</c:v>
                </c:pt>
              </c:strCache>
            </c:strRef>
          </c:tx>
          <c:invertIfNegative val="0"/>
          <c:cat>
            <c:strRef>
              <c:f>Hoja1!$F$35:$I$35</c:f>
              <c:strCache>
                <c:ptCount val="4"/>
                <c:pt idx="0">
                  <c:v>ANTEPROYECTO</c:v>
                </c:pt>
                <c:pt idx="1">
                  <c:v>CONFORMIDAD DE OBRA</c:v>
                </c:pt>
                <c:pt idx="2">
                  <c:v>LICENCIAS</c:v>
                </c:pt>
                <c:pt idx="3">
                  <c:v>LIC. DE REGULARIZACION</c:v>
                </c:pt>
              </c:strCache>
            </c:strRef>
          </c:cat>
          <c:val>
            <c:numRef>
              <c:f>Hoja1!$F$36:$I$36</c:f>
              <c:numCache>
                <c:formatCode>"S/."\ #,##0.00</c:formatCode>
                <c:ptCount val="4"/>
                <c:pt idx="0">
                  <c:v>8478.7000000000007</c:v>
                </c:pt>
                <c:pt idx="1">
                  <c:v>6816.6</c:v>
                </c:pt>
                <c:pt idx="2">
                  <c:v>20068.7</c:v>
                </c:pt>
                <c:pt idx="3">
                  <c:v>6341</c:v>
                </c:pt>
              </c:numCache>
            </c:numRef>
          </c:val>
        </c:ser>
        <c:ser>
          <c:idx val="1"/>
          <c:order val="1"/>
          <c:tx>
            <c:strRef>
              <c:f>Hoja1!$E$37</c:f>
              <c:strCache>
                <c:ptCount val="1"/>
                <c:pt idx="0">
                  <c:v>2019</c:v>
                </c:pt>
              </c:strCache>
            </c:strRef>
          </c:tx>
          <c:invertIfNegative val="0"/>
          <c:cat>
            <c:strRef>
              <c:f>Hoja1!$F$35:$I$35</c:f>
              <c:strCache>
                <c:ptCount val="4"/>
                <c:pt idx="0">
                  <c:v>ANTEPROYECTO</c:v>
                </c:pt>
                <c:pt idx="1">
                  <c:v>CONFORMIDAD DE OBRA</c:v>
                </c:pt>
                <c:pt idx="2">
                  <c:v>LICENCIAS</c:v>
                </c:pt>
                <c:pt idx="3">
                  <c:v>LIC. DE REGULARIZACION</c:v>
                </c:pt>
              </c:strCache>
            </c:strRef>
          </c:cat>
          <c:val>
            <c:numRef>
              <c:f>Hoja1!$F$37:$I$37</c:f>
              <c:numCache>
                <c:formatCode>"S/."\ #,##0.00</c:formatCode>
                <c:ptCount val="4"/>
                <c:pt idx="0">
                  <c:v>1153</c:v>
                </c:pt>
                <c:pt idx="1">
                  <c:v>1676.5</c:v>
                </c:pt>
                <c:pt idx="2">
                  <c:v>6931.3</c:v>
                </c:pt>
                <c:pt idx="3">
                  <c:v>0</c:v>
                </c:pt>
              </c:numCache>
            </c:numRef>
          </c:val>
        </c:ser>
        <c:dLbls>
          <c:showLegendKey val="0"/>
          <c:showVal val="0"/>
          <c:showCatName val="0"/>
          <c:showSerName val="0"/>
          <c:showPercent val="0"/>
          <c:showBubbleSize val="0"/>
        </c:dLbls>
        <c:gapWidth val="150"/>
        <c:axId val="37923456"/>
        <c:axId val="37925248"/>
      </c:barChart>
      <c:catAx>
        <c:axId val="37923456"/>
        <c:scaling>
          <c:orientation val="minMax"/>
        </c:scaling>
        <c:delete val="0"/>
        <c:axPos val="b"/>
        <c:numFmt formatCode="General" sourceLinked="0"/>
        <c:majorTickMark val="out"/>
        <c:minorTickMark val="none"/>
        <c:tickLblPos val="nextTo"/>
        <c:crossAx val="37925248"/>
        <c:crosses val="autoZero"/>
        <c:auto val="1"/>
        <c:lblAlgn val="ctr"/>
        <c:lblOffset val="100"/>
        <c:noMultiLvlLbl val="0"/>
      </c:catAx>
      <c:valAx>
        <c:axId val="37925248"/>
        <c:scaling>
          <c:orientation val="minMax"/>
        </c:scaling>
        <c:delete val="0"/>
        <c:axPos val="l"/>
        <c:majorGridlines/>
        <c:numFmt formatCode="&quot;S/.&quot;\ #,##0.00" sourceLinked="1"/>
        <c:majorTickMark val="out"/>
        <c:minorTickMark val="none"/>
        <c:tickLblPos val="nextTo"/>
        <c:crossAx val="37923456"/>
        <c:crosses val="autoZero"/>
        <c:crossBetween val="between"/>
      </c:valAx>
    </c:plotArea>
    <c:legend>
      <c:legendPos val="r"/>
      <c:layout/>
      <c:overlay val="0"/>
    </c:legend>
    <c:plotVisOnly val="1"/>
    <c:dispBlanksAs val="gap"/>
    <c:showDLblsOverMax val="0"/>
  </c:chart>
  <c:spPr>
    <a:ln>
      <a:solidFill>
        <a:schemeClr val="tx1"/>
      </a:solidFill>
    </a:ln>
  </c:spPr>
  <c:txPr>
    <a:bodyPr/>
    <a:lstStyle/>
    <a:p>
      <a:pPr>
        <a:defRPr sz="1300" baseline="0">
          <a:latin typeface="Univers Condensed" panose="020B0606020202060204" pitchFamily="34" charset="0"/>
        </a:defRPr>
      </a:pPr>
      <a:endParaRPr lang="es-P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s-PE" sz="2000" dirty="0">
                <a:latin typeface="Univers Condensed" panose="020B0606020202060204" pitchFamily="34" charset="0"/>
              </a:rPr>
              <a:t>FISCALIZACION REALIZADA EN LA PROVINCIA CONSTITUCIONAL DEL CALLAO</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2947716039651699E-2"/>
          <c:y val="0.19850760435635839"/>
          <c:w val="0.83816022456327632"/>
          <c:h val="0.75133490206225861"/>
        </c:manualLayout>
      </c:layout>
      <c:pie3DChart>
        <c:varyColors val="1"/>
        <c:ser>
          <c:idx val="0"/>
          <c:order val="0"/>
          <c:explosion val="6"/>
          <c:dPt>
            <c:idx val="0"/>
            <c:bubble3D val="0"/>
            <c:explosion val="0"/>
            <c:spPr>
              <a:solidFill>
                <a:srgbClr val="FFFF00"/>
              </a:solidFill>
              <a:ln>
                <a:noFill/>
              </a:ln>
              <a:effectLst>
                <a:outerShdw blurRad="57150" dist="19050" dir="5400000" algn="ctr" rotWithShape="0">
                  <a:srgbClr val="000000">
                    <a:alpha val="63000"/>
                  </a:srgbClr>
                </a:outerShdw>
              </a:effectLst>
              <a:scene3d>
                <a:camera prst="orthographicFront"/>
                <a:lightRig rig="threePt" dir="t"/>
              </a:scene3d>
              <a:sp3d>
                <a:bevelT/>
              </a:sp3d>
            </c:spPr>
          </c:dPt>
          <c:dPt>
            <c:idx val="1"/>
            <c:bubble3D val="0"/>
            <c:explosion val="23"/>
            <c:spPr>
              <a:solidFill>
                <a:srgbClr val="00B050"/>
              </a:solidFill>
              <a:ln>
                <a:noFill/>
              </a:ln>
              <a:effectLst>
                <a:outerShdw blurRad="57150" dist="19050" dir="5400000" algn="ctr" rotWithShape="0">
                  <a:srgbClr val="000000">
                    <a:alpha val="63000"/>
                  </a:srgbClr>
                </a:outerShdw>
              </a:effectLst>
              <a:scene3d>
                <a:camera prst="orthographicFront"/>
                <a:lightRig rig="threePt" dir="t"/>
              </a:scene3d>
              <a:sp3d>
                <a:bevelT/>
              </a:sp3d>
            </c:spPr>
          </c:dPt>
          <c:dPt>
            <c:idx val="2"/>
            <c:bubble3D val="0"/>
            <c:spPr>
              <a:solidFill>
                <a:srgbClr val="FF0000"/>
              </a:solidFill>
              <a:ln>
                <a:noFill/>
              </a:ln>
              <a:effectLst>
                <a:outerShdw blurRad="57150" dist="19050" dir="5400000" algn="ctr" rotWithShape="0">
                  <a:srgbClr val="000000">
                    <a:alpha val="63000"/>
                  </a:srgbClr>
                </a:outerShdw>
              </a:effectLst>
              <a:scene3d>
                <a:camera prst="orthographicFront"/>
                <a:lightRig rig="threePt" dir="t"/>
              </a:scene3d>
              <a:sp3d>
                <a:bevelT/>
              </a:sp3d>
            </c:spPr>
          </c:dPt>
          <c:dPt>
            <c:idx val="3"/>
            <c:bubble3D val="0"/>
            <c:explosion val="13"/>
            <c:spPr>
              <a:solidFill>
                <a:srgbClr val="00B0F0"/>
              </a:solidFill>
              <a:ln>
                <a:noFill/>
              </a:ln>
              <a:effectLst>
                <a:outerShdw blurRad="57150" dist="19050" dir="5400000" algn="ctr" rotWithShape="0">
                  <a:srgbClr val="000000">
                    <a:alpha val="63000"/>
                  </a:srgbClr>
                </a:outerShdw>
              </a:effectLst>
              <a:scene3d>
                <a:camera prst="orthographicFront"/>
                <a:lightRig rig="threePt" dir="t"/>
              </a:scene3d>
              <a:sp3d>
                <a:bevelT/>
              </a:sp3d>
            </c:spPr>
          </c:dPt>
          <c:dLbls>
            <c:dLbl>
              <c:idx val="0"/>
              <c:layout>
                <c:manualLayout>
                  <c:x val="-0.2219029859226361"/>
                  <c:y val="-3.1156117923070561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3.4874980370499034E-2"/>
                  <c:y val="-0.14027674401396342"/>
                </c:manualLayout>
              </c:layout>
              <c:tx>
                <c:rich>
                  <a:bodyPr/>
                  <a:lstStyle/>
                  <a:p>
                    <a:r>
                      <a:rPr lang="es-PE" dirty="0" smtClean="0"/>
                      <a:t>CONSTRUCCIONES </a:t>
                    </a:r>
                    <a:r>
                      <a:rPr lang="es-PE" dirty="0"/>
                      <a:t>EN VIA </a:t>
                    </a:r>
                    <a:r>
                      <a:rPr lang="es-PE" dirty="0" smtClean="0"/>
                      <a:t>PUBLICA</a:t>
                    </a:r>
                    <a:r>
                      <a:rPr lang="es-PE" baseline="0" dirty="0" smtClean="0"/>
                      <a:t> SIN LICENCIA</a:t>
                    </a:r>
                    <a:r>
                      <a:rPr lang="es-PE" dirty="0"/>
                      <a:t>
20%</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7.2387973401014716E-2"/>
                  <c:y val="0.1623431355408089"/>
                </c:manualLayout>
              </c:layout>
              <c:spPr>
                <a:noFill/>
                <a:ln>
                  <a:noFill/>
                </a:ln>
                <a:effectLst/>
              </c:spPr>
              <c:txPr>
                <a:bodyPr rot="0" spcFirstLastPara="1" vertOverflow="ellipsis" vert="horz" wrap="square" lIns="38100" tIns="19050" rIns="38100" bIns="19050" anchor="ctr" anchorCtr="1">
                  <a:spAutoFit/>
                </a:bodyPr>
                <a:lstStyle/>
                <a:p>
                  <a:pPr marL="0" indent="0">
                    <a:defRPr sz="1200" b="1" i="0" u="none" strike="noStrike" kern="1200" baseline="0">
                      <a:solidFill>
                        <a:schemeClr val="tx1">
                          <a:lumMod val="75000"/>
                          <a:lumOff val="25000"/>
                        </a:schemeClr>
                      </a:solidFill>
                      <a:latin typeface="Univers Condensed" panose="020B0606020202060204" pitchFamily="34" charset="0"/>
                      <a:ea typeface="+mn-ea"/>
                      <a:cs typeface="Arial" panose="020B0604020202020204" pitchFamily="34" charset="0"/>
                    </a:defRPr>
                  </a:pPr>
                  <a:endParaRPr lang="es-PE"/>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8.7271907653952457E-2"/>
                  <c:y val="0.2071959506023589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Univers Condensed" panose="020B0606020202060204" pitchFamily="34" charset="0"/>
                    <a:ea typeface="+mn-ea"/>
                    <a:cs typeface="Arial" panose="020B0604020202020204" pitchFamily="34" charset="0"/>
                  </a:defRPr>
                </a:pPr>
                <a:endParaRPr lang="es-PE"/>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'PRODUCCION 2018'!$F$22:$F$25</c:f>
              <c:strCache>
                <c:ptCount val="4"/>
                <c:pt idx="0">
                  <c:v>EMPRESAS</c:v>
                </c:pt>
                <c:pt idx="1">
                  <c:v>CONSTRUCCIONES EN VIA PUBLICA Y ANTIRREGLAMENTARIAS</c:v>
                </c:pt>
                <c:pt idx="2">
                  <c:v>CONSTRUCCIONES QUE NO CUENTAN CON H.U</c:v>
                </c:pt>
                <c:pt idx="3">
                  <c:v>CONSTRUCCIONES SIN LICENCIA</c:v>
                </c:pt>
              </c:strCache>
            </c:strRef>
          </c:cat>
          <c:val>
            <c:numRef>
              <c:f>'PRODUCCION 2018'!$G$22:$G$25</c:f>
              <c:numCache>
                <c:formatCode>General</c:formatCode>
                <c:ptCount val="4"/>
                <c:pt idx="0">
                  <c:v>10</c:v>
                </c:pt>
                <c:pt idx="1">
                  <c:v>21</c:v>
                </c:pt>
                <c:pt idx="2">
                  <c:v>5</c:v>
                </c:pt>
                <c:pt idx="3">
                  <c:v>66</c:v>
                </c:pt>
              </c:numCache>
            </c:numRef>
          </c:val>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P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50947798191893E-2"/>
          <c:y val="6.675352356798872E-4"/>
          <c:w val="0.96114849221909227"/>
          <c:h val="0.85566409511134311"/>
        </c:manualLayout>
      </c:layout>
      <c:bar3DChart>
        <c:barDir val="col"/>
        <c:grouping val="stacked"/>
        <c:varyColors val="0"/>
        <c:ser>
          <c:idx val="1"/>
          <c:order val="0"/>
          <c:tx>
            <c:strRef>
              <c:f>'CUADRO FINAL 2'!$B$3</c:f>
              <c:strCache>
                <c:ptCount val="1"/>
                <c:pt idx="0">
                  <c:v>AÑO LIQUIDACION</c:v>
                </c:pt>
              </c:strCache>
            </c:strRef>
          </c:tx>
          <c:spPr>
            <a:solidFill>
              <a:schemeClr val="accent2"/>
            </a:solidFill>
            <a:ln>
              <a:noFill/>
            </a:ln>
            <a:effectLst/>
            <a:sp3d/>
          </c:spPr>
          <c:invertIfNegative val="0"/>
          <c:dLbls>
            <c:dLbl>
              <c:idx val="0"/>
              <c:layout>
                <c:manualLayout>
                  <c:x val="4.523461449264804E-2"/>
                  <c:y val="-0.2409298166409187"/>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Univers Condensed" panose="020B0606020202060204" pitchFamily="34" charset="0"/>
                        <a:ea typeface="+mn-ea"/>
                        <a:cs typeface="+mn-cs"/>
                      </a:defRPr>
                    </a:pPr>
                    <a:r>
                      <a:rPr lang="en-US" sz="1800" b="1" baseline="0" dirty="0" smtClean="0">
                        <a:latin typeface="Univers Condensed" panose="020B0606020202060204" pitchFamily="34" charset="0"/>
                      </a:rPr>
                      <a:t>5</a:t>
                    </a:r>
                    <a:endParaRPr lang="en-US" sz="1600" dirty="0">
                      <a:latin typeface="Arial Black" panose="020B0A04020102020204" pitchFamily="34" charset="0"/>
                    </a:endParaRPr>
                  </a:p>
                </c:rich>
              </c:tx>
              <c:spPr>
                <a:noFill/>
                <a:ln>
                  <a:noFill/>
                </a:ln>
                <a:effectLst>
                  <a:glow rad="127000">
                    <a:schemeClr val="accent1">
                      <a:lumMod val="75000"/>
                    </a:schemeClr>
                  </a:glow>
                </a:effectLst>
              </c:spPr>
              <c:showLegendKey val="0"/>
              <c:showVal val="1"/>
              <c:showCatName val="0"/>
              <c:showSerName val="0"/>
              <c:showPercent val="0"/>
              <c:showBubbleSize val="0"/>
              <c:extLst>
                <c:ext xmlns:c15="http://schemas.microsoft.com/office/drawing/2012/chart" uri="{CE6537A1-D6FC-4f65-9D91-7224C49458BB}">
                  <c15:layout>
                    <c:manualLayout>
                      <c:w val="6.3127417558628884E-2"/>
                      <c:h val="8.7790782671366835E-2"/>
                    </c:manualLayout>
                  </c15:layout>
                </c:ext>
              </c:extLst>
            </c:dLbl>
            <c:dLbl>
              <c:idx val="1"/>
              <c:layout>
                <c:manualLayout>
                  <c:x val="5.2145408904293374E-2"/>
                  <c:y val="-0.42779587746017439"/>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Univers Condensed" panose="020B0606020202060204" pitchFamily="34" charset="0"/>
                        <a:ea typeface="+mn-ea"/>
                        <a:cs typeface="+mn-cs"/>
                      </a:defRPr>
                    </a:pPr>
                    <a:r>
                      <a:rPr lang="en-US" sz="1800" b="1" baseline="0" dirty="0" smtClean="0">
                        <a:latin typeface="Univers Condensed" panose="020B0606020202060204" pitchFamily="34" charset="0"/>
                      </a:rPr>
                      <a:t>19</a:t>
                    </a:r>
                    <a:endParaRPr lang="en-US" sz="1800" dirty="0">
                      <a:latin typeface="Arial Black" panose="020B0A04020102020204" pitchFamily="34" charset="0"/>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6896968766349554E-2"/>
                      <c:h val="0.10293493713506463"/>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Univers Condensed" panose="020B0606020202060204" pitchFamily="34" charset="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'CUADRO FINAL 2'!$C$3:$D$3</c:f>
              <c:numCache>
                <c:formatCode>General</c:formatCode>
                <c:ptCount val="2"/>
                <c:pt idx="0">
                  <c:v>2018</c:v>
                </c:pt>
                <c:pt idx="1">
                  <c:v>2019</c:v>
                </c:pt>
              </c:numCache>
            </c:numRef>
          </c:cat>
          <c:val>
            <c:numRef>
              <c:f>'CUADRO FINAL 2'!$C$3:$D$3</c:f>
              <c:numCache>
                <c:formatCode>General</c:formatCode>
                <c:ptCount val="2"/>
                <c:pt idx="0">
                  <c:v>2018</c:v>
                </c:pt>
                <c:pt idx="1">
                  <c:v>2019</c:v>
                </c:pt>
              </c:numCache>
            </c:numRef>
          </c:val>
        </c:ser>
        <c:dLbls>
          <c:showLegendKey val="0"/>
          <c:showVal val="1"/>
          <c:showCatName val="0"/>
          <c:showSerName val="0"/>
          <c:showPercent val="0"/>
          <c:showBubbleSize val="0"/>
        </c:dLbls>
        <c:gapWidth val="150"/>
        <c:shape val="box"/>
        <c:axId val="40121088"/>
        <c:axId val="40122624"/>
        <c:axId val="0"/>
        <c:extLst>
          <c:ext xmlns:c15="http://schemas.microsoft.com/office/drawing/2012/chart" uri="{02D57815-91ED-43cb-92C2-25804820EDAC}">
            <c15:filteredBarSeries>
              <c15:ser>
                <c:idx val="0"/>
                <c:order val="0"/>
                <c:tx>
                  <c:strRef>
                    <c:extLst>
                      <c:ext uri="{02D57815-91ED-43cb-92C2-25804820EDAC}">
                        <c15:formulaRef>
                          <c15:sqref>'CUADRO FINAL 2'!$B$2</c15:sqref>
                        </c15:formulaRef>
                      </c:ext>
                    </c:extLst>
                    <c:strCache>
                      <c:ptCount val="1"/>
                      <c:pt idx="0">
                        <c:v>CANTIDAD</c:v>
                      </c:pt>
                    </c:strCache>
                  </c:strRef>
                </c:tx>
                <c:spPr>
                  <a:solidFill>
                    <a:schemeClr val="accent1"/>
                  </a:solidFill>
                  <a:ln>
                    <a:noFill/>
                  </a:ln>
                  <a:effectLst/>
                  <a:sp3d/>
                </c:spPr>
                <c:invertIfNegative val="0"/>
                <c:dLbls>
                  <c:dLbl>
                    <c:idx val="0"/>
                    <c:layout>
                      <c:manualLayout>
                        <c:x val="3.3333333333333333E-2"/>
                        <c:y val="-0.15740740740740741"/>
                      </c:manualLayout>
                    </c:layout>
                    <c:showLegendKey val="0"/>
                    <c:showVal val="1"/>
                    <c:showCatName val="0"/>
                    <c:showSerName val="0"/>
                    <c:showPercent val="0"/>
                    <c:showBubbleSize val="0"/>
                    <c:extLst>
                      <c:ext uri="{CE6537A1-D6FC-4f65-9D91-7224C49458BB}"/>
                    </c:extLst>
                  </c:dLbl>
                  <c:dLbl>
                    <c:idx val="1"/>
                    <c:layout>
                      <c:manualLayout>
                        <c:x val="4.1666666666666567E-2"/>
                        <c:y val="-0.30555555555555558"/>
                      </c:manualLayout>
                    </c:layout>
                    <c:showLegendKey val="0"/>
                    <c:showVal val="1"/>
                    <c:showCatName val="0"/>
                    <c:showSerName val="0"/>
                    <c:showPercent val="0"/>
                    <c:showBubbleSize val="0"/>
                    <c:extLs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'CUADRO FINAL 2'!$C$3:$D$3</c15:sqref>
                        </c15:formulaRef>
                      </c:ext>
                    </c:extLst>
                    <c:numCache>
                      <c:formatCode>General</c:formatCode>
                      <c:ptCount val="2"/>
                      <c:pt idx="0">
                        <c:v>2018</c:v>
                      </c:pt>
                      <c:pt idx="1">
                        <c:v>2019</c:v>
                      </c:pt>
                    </c:numCache>
                  </c:numRef>
                </c:cat>
                <c:val>
                  <c:numRef>
                    <c:extLst>
                      <c:ext uri="{02D57815-91ED-43cb-92C2-25804820EDAC}">
                        <c15:formulaRef>
                          <c15:sqref>'CUADRO FINAL 2'!$C$2:$D$2</c15:sqref>
                        </c15:formulaRef>
                      </c:ext>
                    </c:extLst>
                    <c:numCache>
                      <c:formatCode>General</c:formatCode>
                      <c:ptCount val="2"/>
                      <c:pt idx="0">
                        <c:v>5</c:v>
                      </c:pt>
                      <c:pt idx="1">
                        <c:v>23</c:v>
                      </c:pt>
                    </c:numCache>
                  </c:numRef>
                </c:val>
              </c15:ser>
            </c15:filteredBarSeries>
          </c:ext>
        </c:extLst>
      </c:bar3DChart>
      <c:catAx>
        <c:axId val="40121088"/>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Univers Condensed" panose="020B0606020202060204" pitchFamily="34" charset="0"/>
                <a:ea typeface="+mn-ea"/>
                <a:cs typeface="+mn-cs"/>
              </a:defRPr>
            </a:pPr>
            <a:endParaRPr lang="es-PE"/>
          </a:p>
        </c:txPr>
        <c:crossAx val="40122624"/>
        <c:crosses val="autoZero"/>
        <c:auto val="1"/>
        <c:lblAlgn val="ctr"/>
        <c:lblOffset val="100"/>
        <c:noMultiLvlLbl val="0"/>
      </c:catAx>
      <c:valAx>
        <c:axId val="40122624"/>
        <c:scaling>
          <c:orientation val="minMax"/>
        </c:scaling>
        <c:delete val="1"/>
        <c:axPos val="l"/>
        <c:majorGridlines>
          <c:spPr>
            <a:ln w="9525" cap="flat" cmpd="sng" algn="ctr">
              <a:solidFill>
                <a:srgbClr val="7030A0"/>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PE" sz="2000" b="1" baseline="0" dirty="0" smtClean="0">
                    <a:solidFill>
                      <a:schemeClr val="tx1"/>
                    </a:solidFill>
                    <a:latin typeface="Univers Condensed" panose="020B0606020202060204" pitchFamily="34" charset="0"/>
                  </a:rPr>
                  <a:t>CANTIDAD TOTAL  DE OBRAS (24)</a:t>
                </a:r>
                <a:endParaRPr lang="es-PE" sz="2000" b="1" baseline="0" dirty="0">
                  <a:solidFill>
                    <a:schemeClr val="tx1"/>
                  </a:solidFill>
                  <a:latin typeface="Univers Condensed" panose="020B0606020202060204" pitchFamily="34" charset="0"/>
                </a:endParaRPr>
              </a:p>
            </c:rich>
          </c:tx>
          <c:layout>
            <c:manualLayout>
              <c:xMode val="edge"/>
              <c:yMode val="edge"/>
              <c:x val="6.8351443661251232E-2"/>
              <c:y val="8.3745473770311926E-2"/>
            </c:manualLayout>
          </c:layout>
          <c:overlay val="0"/>
          <c:spPr>
            <a:noFill/>
            <a:ln>
              <a:noFill/>
            </a:ln>
            <a:effectLst/>
          </c:spPr>
        </c:title>
        <c:numFmt formatCode="General" sourceLinked="1"/>
        <c:majorTickMark val="out"/>
        <c:minorTickMark val="none"/>
        <c:tickLblPos val="nextTo"/>
        <c:crossAx val="40121088"/>
        <c:crosses val="autoZero"/>
        <c:crossBetween val="between"/>
      </c:valAx>
      <c:spPr>
        <a:noFill/>
        <a:ln>
          <a:solidFill>
            <a:schemeClr val="bg1"/>
          </a:solidFill>
        </a:ln>
        <a:effectLst/>
      </c:spPr>
    </c:plotArea>
    <c:plotVisOnly val="1"/>
    <c:dispBlanksAs val="gap"/>
    <c:showDLblsOverMax val="0"/>
  </c:chart>
  <c:spPr>
    <a:ln>
      <a:solidFill>
        <a:schemeClr val="accent2">
          <a:lumMod val="50000"/>
        </a:schemeClr>
      </a:solidFill>
    </a:ln>
    <a:effectLst/>
  </c:spPr>
  <c:txPr>
    <a:bodyPr/>
    <a:lstStyle/>
    <a:p>
      <a:pPr>
        <a:defRPr/>
      </a:pPr>
      <a:endParaRPr lang="es-P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EXPEDIENTES</c:v>
                </c:pt>
              </c:strCache>
            </c:strRef>
          </c:tx>
          <c:invertIfNegative val="0"/>
          <c:cat>
            <c:strRef>
              <c:f>Hoja1!$A$2:$A$5</c:f>
              <c:strCache>
                <c:ptCount val="4"/>
                <c:pt idx="0">
                  <c:v>PRIMER TRIMESTRE</c:v>
                </c:pt>
                <c:pt idx="1">
                  <c:v>SEGUNDO TRIMESTRE</c:v>
                </c:pt>
                <c:pt idx="2">
                  <c:v>TERCER TRIMESTRE</c:v>
                </c:pt>
                <c:pt idx="3">
                  <c:v>CUARTO TRIMESTRE</c:v>
                </c:pt>
              </c:strCache>
            </c:strRef>
          </c:cat>
          <c:val>
            <c:numRef>
              <c:f>Hoja1!$B$2:$B$5</c:f>
              <c:numCache>
                <c:formatCode>General</c:formatCode>
                <c:ptCount val="4"/>
                <c:pt idx="0">
                  <c:v>14</c:v>
                </c:pt>
                <c:pt idx="1">
                  <c:v>19</c:v>
                </c:pt>
                <c:pt idx="2">
                  <c:v>23</c:v>
                </c:pt>
                <c:pt idx="3">
                  <c:v>15</c:v>
                </c:pt>
              </c:numCache>
            </c:numRef>
          </c:val>
        </c:ser>
        <c:ser>
          <c:idx val="1"/>
          <c:order val="1"/>
          <c:tx>
            <c:strRef>
              <c:f>Hoja1!$C$1</c:f>
              <c:strCache>
                <c:ptCount val="1"/>
                <c:pt idx="0">
                  <c:v>CONSULTAS VARIAS</c:v>
                </c:pt>
              </c:strCache>
            </c:strRef>
          </c:tx>
          <c:invertIfNegative val="0"/>
          <c:cat>
            <c:strRef>
              <c:f>Hoja1!$A$2:$A$5</c:f>
              <c:strCache>
                <c:ptCount val="4"/>
                <c:pt idx="0">
                  <c:v>PRIMER TRIMESTRE</c:v>
                </c:pt>
                <c:pt idx="1">
                  <c:v>SEGUNDO TRIMESTRE</c:v>
                </c:pt>
                <c:pt idx="2">
                  <c:v>TERCER TRIMESTRE</c:v>
                </c:pt>
                <c:pt idx="3">
                  <c:v>CUARTO TRIMESTRE</c:v>
                </c:pt>
              </c:strCache>
            </c:strRef>
          </c:cat>
          <c:val>
            <c:numRef>
              <c:f>Hoja1!$C$2:$C$5</c:f>
              <c:numCache>
                <c:formatCode>General</c:formatCode>
                <c:ptCount val="4"/>
                <c:pt idx="0">
                  <c:v>3</c:v>
                </c:pt>
                <c:pt idx="1">
                  <c:v>37</c:v>
                </c:pt>
                <c:pt idx="2">
                  <c:v>226</c:v>
                </c:pt>
                <c:pt idx="3">
                  <c:v>261</c:v>
                </c:pt>
              </c:numCache>
            </c:numRef>
          </c:val>
        </c:ser>
        <c:dLbls>
          <c:showLegendKey val="0"/>
          <c:showVal val="0"/>
          <c:showCatName val="0"/>
          <c:showSerName val="0"/>
          <c:showPercent val="0"/>
          <c:showBubbleSize val="0"/>
        </c:dLbls>
        <c:gapWidth val="150"/>
        <c:axId val="43438464"/>
        <c:axId val="43440000"/>
      </c:barChart>
      <c:catAx>
        <c:axId val="43438464"/>
        <c:scaling>
          <c:orientation val="minMax"/>
        </c:scaling>
        <c:delete val="0"/>
        <c:axPos val="b"/>
        <c:numFmt formatCode="General" sourceLinked="0"/>
        <c:majorTickMark val="out"/>
        <c:minorTickMark val="none"/>
        <c:tickLblPos val="nextTo"/>
        <c:txPr>
          <a:bodyPr/>
          <a:lstStyle/>
          <a:p>
            <a:pPr>
              <a:defRPr lang="es-ES"/>
            </a:pPr>
            <a:endParaRPr lang="es-PE"/>
          </a:p>
        </c:txPr>
        <c:crossAx val="43440000"/>
        <c:crosses val="autoZero"/>
        <c:auto val="1"/>
        <c:lblAlgn val="ctr"/>
        <c:lblOffset val="100"/>
        <c:noMultiLvlLbl val="0"/>
      </c:catAx>
      <c:valAx>
        <c:axId val="43440000"/>
        <c:scaling>
          <c:orientation val="minMax"/>
        </c:scaling>
        <c:delete val="0"/>
        <c:axPos val="l"/>
        <c:majorGridlines/>
        <c:numFmt formatCode="General" sourceLinked="1"/>
        <c:majorTickMark val="out"/>
        <c:minorTickMark val="none"/>
        <c:tickLblPos val="nextTo"/>
        <c:txPr>
          <a:bodyPr/>
          <a:lstStyle/>
          <a:p>
            <a:pPr>
              <a:defRPr lang="es-ES"/>
            </a:pPr>
            <a:endParaRPr lang="es-PE"/>
          </a:p>
        </c:txPr>
        <c:crossAx val="43438464"/>
        <c:crosses val="autoZero"/>
        <c:crossBetween val="between"/>
      </c:valAx>
    </c:plotArea>
    <c:legend>
      <c:legendPos val="r"/>
      <c:layout>
        <c:manualLayout>
          <c:xMode val="edge"/>
          <c:yMode val="edge"/>
          <c:x val="0.60498804556748409"/>
          <c:y val="0.69403424332869768"/>
          <c:w val="0.3288588856072801"/>
          <c:h val="0.3059657566713026"/>
        </c:manualLayout>
      </c:layout>
      <c:overlay val="0"/>
      <c:txPr>
        <a:bodyPr/>
        <a:lstStyle/>
        <a:p>
          <a:pPr>
            <a:defRPr lang="es-ES"/>
          </a:pPr>
          <a:endParaRPr lang="es-PE"/>
        </a:p>
      </c:txPr>
    </c:legend>
    <c:plotVisOnly val="1"/>
    <c:dispBlanksAs val="gap"/>
    <c:showDLblsOverMax val="0"/>
  </c:chart>
  <c:txPr>
    <a:bodyPr/>
    <a:lstStyle/>
    <a:p>
      <a:pPr>
        <a:defRPr sz="800"/>
      </a:pPr>
      <a:endParaRPr lang="es-P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7"/>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626269293025269"/>
          <c:y val="4.6718326558265584E-2"/>
          <c:w val="0.60182062422958083"/>
          <c:h val="0.63735377145438132"/>
        </c:manualLayout>
      </c:layout>
      <c:pie3DChart>
        <c:varyColors val="1"/>
        <c:ser>
          <c:idx val="0"/>
          <c:order val="0"/>
          <c:tx>
            <c:strRef>
              <c:f>Hoja1!$B$1</c:f>
              <c:strCache>
                <c:ptCount val="1"/>
                <c:pt idx="0">
                  <c:v>ÁREA HABILITADA</c:v>
                </c:pt>
              </c:strCache>
            </c:strRef>
          </c:tx>
          <c:spPr>
            <a:solidFill>
              <a:schemeClr val="accent6"/>
            </a:solidFill>
          </c:spPr>
          <c:explosion val="6"/>
          <c:dPt>
            <c:idx val="0"/>
            <c:bubble3D val="0"/>
            <c:explosion val="12"/>
            <c:spPr>
              <a:solidFill>
                <a:srgbClr val="00B05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8707-44B2-8E8A-C2440397E217}"/>
              </c:ext>
            </c:extLst>
          </c:dPt>
          <c:dPt>
            <c:idx val="1"/>
            <c:bubble3D val="0"/>
            <c:spPr>
              <a:solidFill>
                <a:srgbClr val="FF3399"/>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8707-44B2-8E8A-C2440397E217}"/>
              </c:ext>
            </c:extLst>
          </c:dPt>
          <c:dPt>
            <c:idx val="2"/>
            <c:bubble3D val="0"/>
            <c:spPr>
              <a:solidFill>
                <a:srgbClr val="FFC000"/>
              </a:solidFill>
              <a:ln>
                <a:noFill/>
              </a:ln>
              <a:effectLst>
                <a:outerShdw blurRad="88900" sx="102000" sy="102000" algn="ctr" rotWithShape="0">
                  <a:schemeClr val="accent2">
                    <a:lumMod val="40000"/>
                    <a:lumOff val="60000"/>
                    <a:alpha val="20000"/>
                  </a:scheme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5-8707-44B2-8E8A-C2440397E217}"/>
              </c:ext>
            </c:extLst>
          </c:dPt>
          <c:dLbls>
            <c:dLbl>
              <c:idx val="0"/>
              <c:layout>
                <c:manualLayout>
                  <c:x val="-0.14420978892111971"/>
                  <c:y val="-3.0683576106594404E-2"/>
                </c:manualLayout>
              </c:layout>
              <c:tx>
                <c:rich>
                  <a:bodyPr rot="0" spcFirstLastPara="1" vertOverflow="ellipsis" vert="horz" wrap="square" lIns="38100" tIns="19050" rIns="38100" bIns="19050" anchor="ctr" anchorCtr="1">
                    <a:noAutofit/>
                  </a:bodyPr>
                  <a:lstStyle/>
                  <a:p>
                    <a:pPr>
                      <a:defRPr lang="es-ES" sz="1050" b="1" i="0" u="none" strike="noStrike" kern="1200" baseline="0">
                        <a:solidFill>
                          <a:schemeClr val="tx1"/>
                        </a:solidFill>
                        <a:latin typeface="+mn-lt"/>
                        <a:ea typeface="+mn-ea"/>
                        <a:cs typeface="+mn-cs"/>
                      </a:defRPr>
                    </a:pPr>
                    <a:fld id="{304968B5-1493-4599-9E77-0627B6BE6BED}" type="CATEGORYNAME">
                      <a:rPr lang="en-US" sz="1050" b="1"/>
                      <a:pPr>
                        <a:defRPr lang="es-ES" sz="1050" b="1" i="0" u="none" strike="noStrike" kern="1200" baseline="0">
                          <a:solidFill>
                            <a:schemeClr val="tx1"/>
                          </a:solidFill>
                          <a:latin typeface="+mn-lt"/>
                          <a:ea typeface="+mn-ea"/>
                          <a:cs typeface="+mn-cs"/>
                        </a:defRPr>
                      </a:pPr>
                      <a:t>[NOMBRE DE CATEGORÍA]</a:t>
                    </a:fld>
                    <a:r>
                      <a:rPr lang="en-US" sz="1050" b="1" baseline="0" dirty="0"/>
                      <a:t>
</a:t>
                    </a:r>
                    <a:fld id="{1C2CE912-0218-4DC0-9339-AB9986A31C96}" type="PERCENTAGE">
                      <a:rPr lang="en-US" sz="1050" b="1" baseline="0"/>
                      <a:pPr>
                        <a:defRPr lang="es-ES" sz="1050" b="1" i="0" u="none" strike="noStrike" kern="1200" baseline="0">
                          <a:solidFill>
                            <a:schemeClr val="tx1"/>
                          </a:solidFill>
                          <a:latin typeface="+mn-lt"/>
                          <a:ea typeface="+mn-ea"/>
                          <a:cs typeface="+mn-cs"/>
                        </a:defRPr>
                      </a:pPr>
                      <a:t>[PORCENTAJE]</a:t>
                    </a:fld>
                    <a:endParaRPr lang="en-US" sz="1050" b="1" baseline="0" dirty="0"/>
                  </a:p>
                </c:rich>
              </c:tx>
              <c:spPr>
                <a:noFill/>
                <a:ln>
                  <a:noFill/>
                </a:ln>
                <a:effectLst/>
              </c:sp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8707-44B2-8E8A-C2440397E217}"/>
                </c:ext>
                <c:ext xmlns:c15="http://schemas.microsoft.com/office/drawing/2012/chart" uri="{CE6537A1-D6FC-4f65-9D91-7224C49458BB}">
                  <c15:layout>
                    <c:manualLayout>
                      <c:w val="0.25811720765733698"/>
                      <c:h val="0.21185830626529237"/>
                    </c:manualLayout>
                  </c15:layout>
                  <c15:dlblFieldTable/>
                  <c15:showDataLabelsRange val="0"/>
                </c:ext>
              </c:extLst>
            </c:dLbl>
            <c:dLbl>
              <c:idx val="1"/>
              <c:layout>
                <c:manualLayout>
                  <c:x val="0.14661795230200644"/>
                  <c:y val="-0.16726569557362242"/>
                </c:manualLayout>
              </c:layout>
              <c:spPr>
                <a:noFill/>
                <a:ln>
                  <a:noFill/>
                </a:ln>
                <a:effectLst/>
              </c:spPr>
              <c:txPr>
                <a:bodyPr rot="0" spcFirstLastPara="1" vertOverflow="ellipsis" vert="horz" wrap="square" lIns="38100" tIns="19050" rIns="38100" bIns="19050" anchor="ctr" anchorCtr="1">
                  <a:noAutofit/>
                </a:bodyPr>
                <a:lstStyle/>
                <a:p>
                  <a:pPr>
                    <a:defRPr lang="es-ES" sz="1197" b="1" i="0" u="none" strike="noStrike" kern="1200" baseline="0">
                      <a:solidFill>
                        <a:schemeClr val="tx1"/>
                      </a:solidFill>
                      <a:latin typeface="+mn-lt"/>
                      <a:ea typeface="+mn-ea"/>
                      <a:cs typeface="+mn-cs"/>
                    </a:defRPr>
                  </a:pPr>
                  <a:endParaRPr lang="es-PE"/>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8707-44B2-8E8A-C2440397E217}"/>
                </c:ext>
                <c:ext xmlns:c15="http://schemas.microsoft.com/office/drawing/2012/chart" uri="{CE6537A1-D6FC-4f65-9D91-7224C49458BB}">
                  <c15:layout>
                    <c:manualLayout>
                      <c:w val="0.41480595176092933"/>
                      <c:h val="0.27674119241192413"/>
                    </c:manualLayout>
                  </c15:layout>
                </c:ext>
              </c:extLst>
            </c:dLbl>
            <c:dLbl>
              <c:idx val="2"/>
              <c:layout>
                <c:manualLayout>
                  <c:x val="0.15422940841148353"/>
                  <c:y val="6.1656221770551037E-2"/>
                </c:manualLayout>
              </c:layout>
              <c:spPr>
                <a:noFill/>
                <a:ln>
                  <a:noFill/>
                </a:ln>
                <a:effectLst/>
              </c:spPr>
              <c:txPr>
                <a:bodyPr rot="0" spcFirstLastPara="1" vertOverflow="ellipsis" vert="horz" wrap="square" lIns="38100" tIns="19050" rIns="38100" bIns="19050" anchor="ctr" anchorCtr="1">
                  <a:noAutofit/>
                </a:bodyPr>
                <a:lstStyle/>
                <a:p>
                  <a:pPr>
                    <a:defRPr lang="es-ES" sz="1197" b="1" i="0" u="none" strike="noStrike" kern="1200" baseline="0">
                      <a:solidFill>
                        <a:schemeClr val="tx1"/>
                      </a:solidFill>
                      <a:latin typeface="+mn-lt"/>
                      <a:ea typeface="+mn-ea"/>
                      <a:cs typeface="+mn-cs"/>
                    </a:defRPr>
                  </a:pPr>
                  <a:endParaRPr lang="es-PE"/>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8707-44B2-8E8A-C2440397E217}"/>
                </c:ext>
                <c:ext xmlns:c15="http://schemas.microsoft.com/office/drawing/2012/chart" uri="{CE6537A1-D6FC-4f65-9D91-7224C49458BB}">
                  <c15:layout>
                    <c:manualLayout>
                      <c:w val="0.42397855905767196"/>
                      <c:h val="0.18549966124661246"/>
                    </c:manualLayout>
                  </c15:layout>
                </c:ext>
              </c:extLst>
            </c:dLbl>
            <c:spPr>
              <a:noFill/>
              <a:ln>
                <a:noFill/>
              </a:ln>
              <a:effectLst/>
            </c:spPr>
            <c:txPr>
              <a:bodyPr rot="0" spcFirstLastPara="1" vertOverflow="ellipsis" vert="horz" wrap="square" lIns="38100" tIns="19050" rIns="38100" bIns="19050" anchor="ctr" anchorCtr="1">
                <a:spAutoFit/>
              </a:bodyPr>
              <a:lstStyle/>
              <a:p>
                <a:pPr>
                  <a:defRPr lang="es-ES" sz="1197" b="1" i="0" u="none" strike="noStrike" kern="1200" baseline="0">
                    <a:solidFill>
                      <a:schemeClr val="tx1"/>
                    </a:solidFill>
                    <a:latin typeface="+mn-lt"/>
                    <a:ea typeface="+mn-ea"/>
                    <a:cs typeface="+mn-cs"/>
                  </a:defRPr>
                </a:pPr>
                <a:endParaRPr lang="es-PE"/>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Hoja1!$A$2:$A$4</c:f>
              <c:strCache>
                <c:ptCount val="3"/>
                <c:pt idx="0">
                  <c:v>PREDIOS SIN HABILITAR</c:v>
                </c:pt>
                <c:pt idx="1">
                  <c:v>PREDIOS EN TRAMITE DE H.U.</c:v>
                </c:pt>
                <c:pt idx="2">
                  <c:v>PREDIOS A NIVEL DE LICENCIA DE HABILITACION</c:v>
                </c:pt>
              </c:strCache>
            </c:strRef>
          </c:cat>
          <c:val>
            <c:numRef>
              <c:f>Hoja1!$B$2:$B$4</c:f>
              <c:numCache>
                <c:formatCode>_(* #,##0.00_);_(* \(#,##0.00\);_(* "-"??_);_(@_)</c:formatCode>
                <c:ptCount val="3"/>
                <c:pt idx="0">
                  <c:v>2866092.02</c:v>
                </c:pt>
                <c:pt idx="1">
                  <c:v>752434.15</c:v>
                </c:pt>
                <c:pt idx="2">
                  <c:v>1528147.1600000001</c:v>
                </c:pt>
              </c:numCache>
            </c:numRef>
          </c:val>
          <c:extLst xmlns:c16r2="http://schemas.microsoft.com/office/drawing/2015/06/chart">
            <c:ext xmlns:c16="http://schemas.microsoft.com/office/drawing/2014/chart" uri="{C3380CC4-5D6E-409C-BE32-E72D297353CC}">
              <c16:uniqueId val="{00000006-8707-44B2-8E8A-C2440397E217}"/>
            </c:ext>
          </c:extLst>
        </c:ser>
        <c:dLbls>
          <c:showLegendKey val="0"/>
          <c:showVal val="0"/>
          <c:showCatName val="1"/>
          <c:showSerName val="0"/>
          <c:showPercent val="1"/>
          <c:showBubbleSize val="0"/>
          <c:showLeaderLines val="1"/>
        </c:dLbls>
      </c:pie3DChart>
      <c:spPr>
        <a:noFill/>
        <a:ln>
          <a:noFill/>
        </a:ln>
        <a:effectLst/>
      </c:spPr>
    </c:plotArea>
    <c:legend>
      <c:legendPos val="b"/>
      <c:layout>
        <c:manualLayout>
          <c:xMode val="edge"/>
          <c:yMode val="edge"/>
          <c:x val="1.4024201646116067E-2"/>
          <c:y val="0.70301067073170731"/>
          <c:w val="0.50572191375340991"/>
          <c:h val="0.27226682475158082"/>
        </c:manualLayout>
      </c:layout>
      <c:overlay val="0"/>
      <c:spPr>
        <a:solidFill>
          <a:schemeClr val="lt1">
            <a:alpha val="78000"/>
          </a:schemeClr>
        </a:solidFill>
        <a:ln>
          <a:noFill/>
        </a:ln>
        <a:effectLst/>
      </c:spPr>
      <c:txPr>
        <a:bodyPr rot="0" spcFirstLastPara="1" vertOverflow="ellipsis" vert="horz" wrap="square" anchor="ctr" anchorCtr="1"/>
        <a:lstStyle/>
        <a:p>
          <a:pPr>
            <a:defRPr lang="es-ES" sz="1050" b="0" i="0" u="none" strike="noStrike" kern="1200" baseline="0">
              <a:solidFill>
                <a:schemeClr val="dk1">
                  <a:lumMod val="65000"/>
                  <a:lumOff val="35000"/>
                </a:schemeClr>
              </a:solidFill>
              <a:latin typeface="+mn-lt"/>
              <a:ea typeface="+mn-ea"/>
              <a:cs typeface="+mn-cs"/>
            </a:defRPr>
          </a:pPr>
          <a:endParaRPr lang="es-PE"/>
        </a:p>
      </c:txPr>
    </c:legend>
    <c:plotVisOnly val="1"/>
    <c:dispBlanksAs val="zero"/>
    <c:showDLblsOverMax val="0"/>
  </c:chart>
  <c:spPr>
    <a:noFill/>
    <a:ln w="9525" cap="flat" cmpd="sng" algn="ctr">
      <a:solidFill>
        <a:schemeClr val="bg1"/>
      </a:solidFill>
      <a:round/>
    </a:ln>
    <a:effectLst/>
  </c:spPr>
  <c:txPr>
    <a:bodyPr/>
    <a:lstStyle/>
    <a:p>
      <a:pPr>
        <a:defRPr/>
      </a:pPr>
      <a:endParaRPr lang="es-P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P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984087626627341"/>
          <c:y val="2.5207619219141626E-2"/>
          <c:w val="0.87015912373372661"/>
          <c:h val="0.92057973511135127"/>
        </c:manualLayout>
      </c:layout>
      <c:pie3DChart>
        <c:varyColors val="1"/>
        <c:ser>
          <c:idx val="0"/>
          <c:order val="0"/>
          <c:tx>
            <c:strRef>
              <c:f>Hoja1!$B$1</c:f>
              <c:strCache>
                <c:ptCount val="1"/>
                <c:pt idx="0">
                  <c:v>ÁREA HABILITADA</c:v>
                </c:pt>
              </c:strCache>
            </c:strRef>
          </c:tx>
          <c:spPr>
            <a:solidFill>
              <a:schemeClr val="accent6"/>
            </a:solidFill>
          </c:spPr>
          <c:explosion val="30"/>
          <c:dPt>
            <c:idx val="0"/>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F04B-4825-9AF4-EEAA15E0CE03}"/>
              </c:ext>
            </c:extLst>
          </c:dPt>
          <c:dPt>
            <c:idx val="1"/>
            <c:bubble3D val="0"/>
            <c:spPr>
              <a:solidFill>
                <a:srgbClr val="FF000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F04B-4825-9AF4-EEAA15E0CE03}"/>
              </c:ext>
            </c:extLst>
          </c:dPt>
          <c:dPt>
            <c:idx val="2"/>
            <c:bubble3D val="0"/>
            <c:spPr>
              <a:solidFill>
                <a:schemeClr val="accent4">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5-F04B-4825-9AF4-EEAA15E0CE03}"/>
              </c:ext>
            </c:extLst>
          </c:dPt>
          <c:dPt>
            <c:idx val="3"/>
            <c:bubble3D val="0"/>
            <c:spPr>
              <a:solidFill>
                <a:schemeClr val="accent5">
                  <a:lumMod val="60000"/>
                  <a:lumOff val="4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7-F04B-4825-9AF4-EEAA15E0CE03}"/>
              </c:ext>
            </c:extLst>
          </c:dPt>
          <c:dLbls>
            <c:dLbl>
              <c:idx val="0"/>
              <c:layout>
                <c:manualLayout>
                  <c:x val="-0.17346998394242505"/>
                  <c:y val="0.11044986419718751"/>
                </c:manualLayout>
              </c:layout>
              <c:tx>
                <c:rich>
                  <a:bodyPr/>
                  <a:lstStyle/>
                  <a:p>
                    <a:fld id="{304968B5-1493-4599-9E77-0627B6BE6BED}" type="CATEGORYNAME">
                      <a:rPr lang="en-US" sz="1000" b="1"/>
                      <a:pPr/>
                      <a:t>[NOMBRE DE CATEGORÍA]</a:t>
                    </a:fld>
                    <a:r>
                      <a:rPr lang="en-US" sz="1000" b="1" baseline="0" dirty="0"/>
                      <a:t>
</a:t>
                    </a:r>
                    <a:fld id="{1C2CE912-0218-4DC0-9339-AB9986A31C96}" type="PERCENTAGE">
                      <a:rPr lang="en-US" sz="1000" b="1" baseline="0"/>
                      <a:pPr/>
                      <a:t>[PORCENTAJE]</a:t>
                    </a:fld>
                    <a:endParaRPr lang="en-US" sz="1000" b="1"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04B-4825-9AF4-EEAA15E0CE03}"/>
                </c:ext>
                <c:ext xmlns:c15="http://schemas.microsoft.com/office/drawing/2012/chart" uri="{CE6537A1-D6FC-4f65-9D91-7224C49458BB}">
                  <c15:layout/>
                  <c15:dlblFieldTable/>
                  <c15:showDataLabelsRange val="0"/>
                </c:ext>
              </c:extLst>
            </c:dLbl>
            <c:dLbl>
              <c:idx val="1"/>
              <c:layout>
                <c:manualLayout>
                  <c:x val="-3.9858741615631382E-2"/>
                  <c:y val="6.7596141582702912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F04B-4825-9AF4-EEAA15E0CE0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s-ES" sz="1197" b="1" i="0" u="none" strike="noStrike" kern="1200" baseline="0">
                    <a:solidFill>
                      <a:schemeClr val="tx1"/>
                    </a:solidFill>
                    <a:latin typeface="+mn-lt"/>
                    <a:ea typeface="+mn-ea"/>
                    <a:cs typeface="+mn-cs"/>
                  </a:defRPr>
                </a:pPr>
                <a:endParaRPr lang="es-PE"/>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Hoja1!$A$2:$A$5</c:f>
              <c:strCache>
                <c:ptCount val="4"/>
                <c:pt idx="0">
                  <c:v>LIC. HAB. RESIDENCIAL</c:v>
                </c:pt>
                <c:pt idx="1">
                  <c:v>LIC. HAB. COMERCIAL</c:v>
                </c:pt>
                <c:pt idx="2">
                  <c:v>LIC. HAB. INDUSTRIAL</c:v>
                </c:pt>
                <c:pt idx="3">
                  <c:v>OTROS </c:v>
                </c:pt>
              </c:strCache>
            </c:strRef>
          </c:cat>
          <c:val>
            <c:numRef>
              <c:f>Hoja1!$B$2:$B$5</c:f>
              <c:numCache>
                <c:formatCode>_(* #,##0.00_);_(* \(#,##0.00\);_(* "-"??_);_(@_)</c:formatCode>
                <c:ptCount val="4"/>
                <c:pt idx="0">
                  <c:v>124028.89</c:v>
                </c:pt>
                <c:pt idx="1">
                  <c:v>1000.7700000000001</c:v>
                </c:pt>
                <c:pt idx="2">
                  <c:v>191763.5</c:v>
                </c:pt>
                <c:pt idx="3">
                  <c:v>61656.289999999994</c:v>
                </c:pt>
              </c:numCache>
            </c:numRef>
          </c:val>
          <c:extLst xmlns:c16r2="http://schemas.microsoft.com/office/drawing/2015/06/chart">
            <c:ext xmlns:c16="http://schemas.microsoft.com/office/drawing/2014/chart" uri="{C3380CC4-5D6E-409C-BE32-E72D297353CC}">
              <c16:uniqueId val="{00000008-F04B-4825-9AF4-EEAA15E0CE03}"/>
            </c:ext>
          </c:extLst>
        </c:ser>
        <c:dLbls>
          <c:showLegendKey val="0"/>
          <c:showVal val="0"/>
          <c:showCatName val="1"/>
          <c:showSerName val="0"/>
          <c:showPercent val="1"/>
          <c:showBubbleSize val="0"/>
          <c:showLeaderLines val="1"/>
        </c:dLbls>
      </c:pie3DChart>
      <c:spPr>
        <a:noFill/>
        <a:ln>
          <a:noFill/>
        </a:ln>
        <a:effectLst/>
      </c:spPr>
    </c:plotArea>
    <c:legend>
      <c:legendPos val="b"/>
      <c:layout>
        <c:manualLayout>
          <c:xMode val="edge"/>
          <c:yMode val="edge"/>
          <c:x val="3.5174066783318761E-2"/>
          <c:y val="0.89336770197731552"/>
          <c:w val="0.50572191375340991"/>
          <c:h val="0.10663229802268422"/>
        </c:manualLayout>
      </c:layout>
      <c:overlay val="0"/>
      <c:spPr>
        <a:solidFill>
          <a:schemeClr val="lt1">
            <a:alpha val="78000"/>
          </a:schemeClr>
        </a:solidFill>
        <a:ln>
          <a:noFill/>
        </a:ln>
        <a:effectLst/>
      </c:spPr>
      <c:txPr>
        <a:bodyPr rot="0" spcFirstLastPara="1" vertOverflow="ellipsis" vert="horz" wrap="square" anchor="ctr" anchorCtr="1"/>
        <a:lstStyle/>
        <a:p>
          <a:pPr>
            <a:defRPr lang="es-ES" sz="1197" b="0" i="0" u="none" strike="noStrike" kern="1200" baseline="0">
              <a:solidFill>
                <a:schemeClr val="dk1">
                  <a:lumMod val="65000"/>
                  <a:lumOff val="35000"/>
                </a:schemeClr>
              </a:solidFill>
              <a:latin typeface="+mn-lt"/>
              <a:ea typeface="+mn-ea"/>
              <a:cs typeface="+mn-cs"/>
            </a:defRPr>
          </a:pPr>
          <a:endParaRPr lang="es-PE"/>
        </a:p>
      </c:txPr>
    </c:legend>
    <c:plotVisOnly val="1"/>
    <c:dispBlanksAs val="zero"/>
    <c:showDLblsOverMax val="0"/>
  </c:chart>
  <c:spPr>
    <a:noFill/>
    <a:ln w="9525" cap="flat" cmpd="sng" algn="ctr">
      <a:solidFill>
        <a:schemeClr val="bg1"/>
      </a:solidFill>
      <a:round/>
    </a:ln>
    <a:effectLst/>
  </c:spPr>
  <c:txPr>
    <a:bodyPr/>
    <a:lstStyle/>
    <a:p>
      <a:pPr>
        <a:defRPr/>
      </a:pPr>
      <a:endParaRPr lang="es-P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0.20434</cdr:x>
      <cdr:y>0.81343</cdr:y>
    </cdr:from>
    <cdr:to>
      <cdr:x>0.34018</cdr:x>
      <cdr:y>0.88216</cdr:y>
    </cdr:to>
    <cdr:sp macro="" textlink="">
      <cdr:nvSpPr>
        <cdr:cNvPr id="2" name="1 CuadroTexto"/>
        <cdr:cNvSpPr txBox="1"/>
      </cdr:nvSpPr>
      <cdr:spPr>
        <a:xfrm xmlns:a="http://schemas.openxmlformats.org/drawingml/2006/main">
          <a:off x="2045970" y="3787254"/>
          <a:ext cx="1360170" cy="3200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PE" sz="2000" b="1" dirty="0" smtClean="0">
              <a:latin typeface="Univers Condensed" panose="020B0606020202060204" pitchFamily="34" charset="0"/>
            </a:rPr>
            <a:t>EJECUTADOS</a:t>
          </a:r>
          <a:endParaRPr lang="es-PE" sz="2000" b="1" dirty="0">
            <a:latin typeface="Univers Condensed" panose="020B0606020202060204" pitchFamily="34" charset="0"/>
          </a:endParaRPr>
        </a:p>
      </cdr:txBody>
    </cdr:sp>
  </cdr:relSizeAnchor>
  <cdr:relSizeAnchor xmlns:cdr="http://schemas.openxmlformats.org/drawingml/2006/chartDrawing">
    <cdr:from>
      <cdr:x>0.55594</cdr:x>
      <cdr:y>0.80852</cdr:y>
    </cdr:from>
    <cdr:to>
      <cdr:x>0.71461</cdr:x>
      <cdr:y>0.88953</cdr:y>
    </cdr:to>
    <cdr:sp macro="" textlink="">
      <cdr:nvSpPr>
        <cdr:cNvPr id="3" name="2 CuadroTexto"/>
        <cdr:cNvSpPr txBox="1"/>
      </cdr:nvSpPr>
      <cdr:spPr>
        <a:xfrm xmlns:a="http://schemas.openxmlformats.org/drawingml/2006/main">
          <a:off x="5566410" y="3764394"/>
          <a:ext cx="1588770" cy="3771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PE" sz="2000" b="1" dirty="0" smtClean="0">
              <a:latin typeface="Univers Condensed" panose="020B0606020202060204" pitchFamily="34" charset="0"/>
            </a:rPr>
            <a:t>PROYECTADOS</a:t>
          </a:r>
          <a:endParaRPr lang="es-PE" sz="2000" b="1" dirty="0">
            <a:latin typeface="Univers Condensed" panose="020B060602020206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PE" dirty="0"/>
          </a:p>
        </p:txBody>
      </p:sp>
      <p:sp>
        <p:nvSpPr>
          <p:cNvPr id="3" name="Marcador de fecha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243206F9-638F-405D-9D84-2A6188BE2CE4}" type="datetimeFigureOut">
              <a:rPr lang="es-PE" smtClean="0"/>
              <a:t>16/05/2019</a:t>
            </a:fld>
            <a:endParaRPr lang="es-PE" dirty="0"/>
          </a:p>
        </p:txBody>
      </p:sp>
      <p:sp>
        <p:nvSpPr>
          <p:cNvPr id="4" name="Marcador de imagen d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s-PE" dirty="0"/>
          </a:p>
        </p:txBody>
      </p:sp>
      <p:sp>
        <p:nvSpPr>
          <p:cNvPr id="5" name="Marcador de nota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s-PE" dirty="0"/>
          </a:p>
        </p:txBody>
      </p:sp>
      <p:sp>
        <p:nvSpPr>
          <p:cNvPr id="7" name="Marcador de número de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13A75308-2787-463F-B4D6-3D951B31CA04}" type="slidenum">
              <a:rPr lang="es-PE" smtClean="0"/>
              <a:t>‹Nº›</a:t>
            </a:fld>
            <a:endParaRPr lang="es-PE" dirty="0"/>
          </a:p>
        </p:txBody>
      </p:sp>
    </p:spTree>
    <p:extLst>
      <p:ext uri="{BB962C8B-B14F-4D97-AF65-F5344CB8AC3E}">
        <p14:creationId xmlns:p14="http://schemas.microsoft.com/office/powerpoint/2010/main" val="35487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19100" y="1241425"/>
            <a:ext cx="5956300" cy="3351213"/>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sz="1200" b="1" i="1" dirty="0" smtClean="0">
              <a:solidFill>
                <a:srgbClr val="FFFF00"/>
              </a:solidFill>
              <a:effectLst>
                <a:glow rad="63500">
                  <a:srgbClr val="71685A">
                    <a:satMod val="175000"/>
                    <a:alpha val="40000"/>
                  </a:srgbClr>
                </a:glow>
                <a:outerShdw blurRad="38100" dist="38100" dir="2700000" algn="tl">
                  <a:srgbClr val="000000">
                    <a:alpha val="43137"/>
                  </a:srgbClr>
                </a:outerShdw>
                <a:reflection blurRad="6350" stA="55000" endA="300" endPos="45500" dir="5400000" sy="-100000" algn="bl" rotWithShape="0"/>
              </a:effectLst>
            </a:endParaRPr>
          </a:p>
        </p:txBody>
      </p:sp>
      <p:sp>
        <p:nvSpPr>
          <p:cNvPr id="4" name="3 Marcador de número de diapositiva"/>
          <p:cNvSpPr>
            <a:spLocks noGrp="1"/>
          </p:cNvSpPr>
          <p:nvPr>
            <p:ph type="sldNum" sz="quarter" idx="10"/>
          </p:nvPr>
        </p:nvSpPr>
        <p:spPr/>
        <p:txBody>
          <a:bodyPr/>
          <a:lstStyle/>
          <a:p>
            <a:fld id="{5D70A2F9-E9BA-4828-BE53-802BEC3075CC}" type="slidenum">
              <a:rPr lang="es-PE" smtClean="0">
                <a:solidFill>
                  <a:prstClr val="black"/>
                </a:solidFill>
                <a:latin typeface="Calibri"/>
              </a:rPr>
              <a:pPr/>
              <a:t>11</a:t>
            </a:fld>
            <a:endParaRPr lang="es-PE">
              <a:solidFill>
                <a:prstClr val="black"/>
              </a:solidFill>
              <a:latin typeface="Calibri"/>
            </a:endParaRPr>
          </a:p>
        </p:txBody>
      </p:sp>
      <p:sp>
        <p:nvSpPr>
          <p:cNvPr id="5" name="4 Marcador de pie de página"/>
          <p:cNvSpPr>
            <a:spLocks noGrp="1"/>
          </p:cNvSpPr>
          <p:nvPr>
            <p:ph type="ftr" sz="quarter" idx="11"/>
          </p:nvPr>
        </p:nvSpPr>
        <p:spPr/>
        <p:txBody>
          <a:bodyPr/>
          <a:lstStyle/>
          <a:p>
            <a:r>
              <a:rPr lang="en-US" smtClean="0">
                <a:solidFill>
                  <a:prstClr val="black"/>
                </a:solidFill>
                <a:latin typeface="Calibri"/>
              </a:rPr>
              <a:t>Gerencia de Planeamiento Urbano y Catastro</a:t>
            </a:r>
            <a:endParaRPr lang="en-US">
              <a:solidFill>
                <a:prstClr val="black"/>
              </a:solidFill>
              <a:latin typeface="Calibri"/>
            </a:endParaRPr>
          </a:p>
        </p:txBody>
      </p:sp>
    </p:spTree>
    <p:extLst>
      <p:ext uri="{BB962C8B-B14F-4D97-AF65-F5344CB8AC3E}">
        <p14:creationId xmlns:p14="http://schemas.microsoft.com/office/powerpoint/2010/main" val="202751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19100" y="1241425"/>
            <a:ext cx="5956300" cy="3351213"/>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sz="1200" b="1" i="1" dirty="0" smtClean="0">
              <a:solidFill>
                <a:srgbClr val="FFFF00"/>
              </a:solidFill>
              <a:effectLst>
                <a:glow rad="63500">
                  <a:srgbClr val="71685A">
                    <a:satMod val="175000"/>
                    <a:alpha val="40000"/>
                  </a:srgbClr>
                </a:glow>
                <a:outerShdw blurRad="38100" dist="38100" dir="2700000" algn="tl">
                  <a:srgbClr val="000000">
                    <a:alpha val="43137"/>
                  </a:srgbClr>
                </a:outerShdw>
                <a:reflection blurRad="6350" stA="55000" endA="300" endPos="45500" dir="5400000" sy="-100000" algn="bl" rotWithShape="0"/>
              </a:effectLst>
            </a:endParaRPr>
          </a:p>
        </p:txBody>
      </p:sp>
      <p:sp>
        <p:nvSpPr>
          <p:cNvPr id="4" name="3 Marcador de número de diapositiva"/>
          <p:cNvSpPr>
            <a:spLocks noGrp="1"/>
          </p:cNvSpPr>
          <p:nvPr>
            <p:ph type="sldNum" sz="quarter" idx="10"/>
          </p:nvPr>
        </p:nvSpPr>
        <p:spPr/>
        <p:txBody>
          <a:bodyPr/>
          <a:lstStyle/>
          <a:p>
            <a:fld id="{5D70A2F9-E9BA-4828-BE53-802BEC3075CC}" type="slidenum">
              <a:rPr lang="es-PE" smtClean="0">
                <a:solidFill>
                  <a:prstClr val="black"/>
                </a:solidFill>
                <a:latin typeface="Calibri"/>
              </a:rPr>
              <a:pPr/>
              <a:t>12</a:t>
            </a:fld>
            <a:endParaRPr lang="es-PE">
              <a:solidFill>
                <a:prstClr val="black"/>
              </a:solidFill>
              <a:latin typeface="Calibri"/>
            </a:endParaRPr>
          </a:p>
        </p:txBody>
      </p:sp>
      <p:sp>
        <p:nvSpPr>
          <p:cNvPr id="5" name="4 Marcador de pie de página"/>
          <p:cNvSpPr>
            <a:spLocks noGrp="1"/>
          </p:cNvSpPr>
          <p:nvPr>
            <p:ph type="ftr" sz="quarter" idx="11"/>
          </p:nvPr>
        </p:nvSpPr>
        <p:spPr/>
        <p:txBody>
          <a:bodyPr/>
          <a:lstStyle/>
          <a:p>
            <a:r>
              <a:rPr lang="en-US" smtClean="0">
                <a:solidFill>
                  <a:prstClr val="black"/>
                </a:solidFill>
                <a:latin typeface="Calibri"/>
              </a:rPr>
              <a:t>Gerencia de Planeamiento Urbano y Catastro</a:t>
            </a:r>
            <a:endParaRPr lang="en-US">
              <a:solidFill>
                <a:prstClr val="black"/>
              </a:solidFill>
              <a:latin typeface="Calibri"/>
            </a:endParaRPr>
          </a:p>
        </p:txBody>
      </p:sp>
    </p:spTree>
    <p:extLst>
      <p:ext uri="{BB962C8B-B14F-4D97-AF65-F5344CB8AC3E}">
        <p14:creationId xmlns:p14="http://schemas.microsoft.com/office/powerpoint/2010/main" val="179180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19100" y="1241425"/>
            <a:ext cx="5956300" cy="3351213"/>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sz="1200" b="1" i="1" dirty="0" smtClean="0">
              <a:solidFill>
                <a:srgbClr val="FFFF00"/>
              </a:solidFill>
              <a:effectLst>
                <a:glow rad="63500">
                  <a:srgbClr val="71685A">
                    <a:satMod val="175000"/>
                    <a:alpha val="40000"/>
                  </a:srgbClr>
                </a:glow>
                <a:outerShdw blurRad="38100" dist="38100" dir="2700000" algn="tl">
                  <a:srgbClr val="000000">
                    <a:alpha val="43137"/>
                  </a:srgbClr>
                </a:outerShdw>
                <a:reflection blurRad="6350" stA="55000" endA="300" endPos="45500" dir="5400000" sy="-100000" algn="bl" rotWithShape="0"/>
              </a:effectLst>
            </a:endParaRPr>
          </a:p>
        </p:txBody>
      </p:sp>
      <p:sp>
        <p:nvSpPr>
          <p:cNvPr id="4" name="3 Marcador de número de diapositiva"/>
          <p:cNvSpPr>
            <a:spLocks noGrp="1"/>
          </p:cNvSpPr>
          <p:nvPr>
            <p:ph type="sldNum" sz="quarter" idx="10"/>
          </p:nvPr>
        </p:nvSpPr>
        <p:spPr/>
        <p:txBody>
          <a:bodyPr/>
          <a:lstStyle/>
          <a:p>
            <a:fld id="{5D70A2F9-E9BA-4828-BE53-802BEC3075CC}" type="slidenum">
              <a:rPr lang="es-PE" smtClean="0">
                <a:solidFill>
                  <a:prstClr val="black"/>
                </a:solidFill>
                <a:latin typeface="Calibri"/>
              </a:rPr>
              <a:pPr/>
              <a:t>13</a:t>
            </a:fld>
            <a:endParaRPr lang="es-PE">
              <a:solidFill>
                <a:prstClr val="black"/>
              </a:solidFill>
              <a:latin typeface="Calibri"/>
            </a:endParaRPr>
          </a:p>
        </p:txBody>
      </p:sp>
      <p:sp>
        <p:nvSpPr>
          <p:cNvPr id="5" name="4 Marcador de pie de página"/>
          <p:cNvSpPr>
            <a:spLocks noGrp="1"/>
          </p:cNvSpPr>
          <p:nvPr>
            <p:ph type="ftr" sz="quarter" idx="11"/>
          </p:nvPr>
        </p:nvSpPr>
        <p:spPr/>
        <p:txBody>
          <a:bodyPr/>
          <a:lstStyle/>
          <a:p>
            <a:r>
              <a:rPr lang="en-US" smtClean="0">
                <a:solidFill>
                  <a:prstClr val="black"/>
                </a:solidFill>
                <a:latin typeface="Calibri"/>
              </a:rPr>
              <a:t>Gerencia de Planeamiento Urbano y Catastro</a:t>
            </a:r>
            <a:endParaRPr lang="en-US">
              <a:solidFill>
                <a:prstClr val="black"/>
              </a:solidFill>
              <a:latin typeface="Calibri"/>
            </a:endParaRPr>
          </a:p>
        </p:txBody>
      </p:sp>
    </p:spTree>
    <p:extLst>
      <p:ext uri="{BB962C8B-B14F-4D97-AF65-F5344CB8AC3E}">
        <p14:creationId xmlns:p14="http://schemas.microsoft.com/office/powerpoint/2010/main" val="239780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19100" y="1241425"/>
            <a:ext cx="5956300" cy="3351213"/>
          </a:xfrm>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D70A2F9-E9BA-4828-BE53-802BEC3075CC}" type="slidenum">
              <a:rPr lang="es-PE" smtClean="0"/>
              <a:pPr/>
              <a:t>18</a:t>
            </a:fld>
            <a:endParaRPr lang="es-PE"/>
          </a:p>
        </p:txBody>
      </p:sp>
      <p:sp>
        <p:nvSpPr>
          <p:cNvPr id="5" name="4 Marcador de pie de página"/>
          <p:cNvSpPr>
            <a:spLocks noGrp="1"/>
          </p:cNvSpPr>
          <p:nvPr>
            <p:ph type="ftr" sz="quarter" idx="11"/>
          </p:nvPr>
        </p:nvSpPr>
        <p:spPr/>
        <p:txBody>
          <a:bodyPr/>
          <a:lstStyle/>
          <a:p>
            <a:r>
              <a:rPr lang="es-PE" smtClean="0"/>
              <a:t>Gerencia de Planeamiento Urbano y Catastro</a:t>
            </a:r>
            <a:endParaRPr lang="es-PE"/>
          </a:p>
        </p:txBody>
      </p:sp>
      <p:sp>
        <p:nvSpPr>
          <p:cNvPr id="6" name="5 Marcador de encabezado"/>
          <p:cNvSpPr>
            <a:spLocks noGrp="1"/>
          </p:cNvSpPr>
          <p:nvPr>
            <p:ph type="hdr" sz="quarter" idx="12"/>
          </p:nvPr>
        </p:nvSpPr>
        <p:spPr/>
        <p:txBody>
          <a:bodyPr/>
          <a:lstStyle/>
          <a:p>
            <a:r>
              <a:rPr lang="es-PE" smtClean="0"/>
              <a:t>Gerencia de Planeamiento Urbano y Catastro</a:t>
            </a:r>
            <a:endParaRPr lang="es-PE"/>
          </a:p>
        </p:txBody>
      </p:sp>
    </p:spTree>
    <p:extLst>
      <p:ext uri="{BB962C8B-B14F-4D97-AF65-F5344CB8AC3E}">
        <p14:creationId xmlns:p14="http://schemas.microsoft.com/office/powerpoint/2010/main" val="636079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E7E20CB-6828-4E7D-B484-EB426AF77894}" type="datetimeFigureOut">
              <a:rPr lang="es-PE" smtClean="0"/>
              <a:t>16/05/2019</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F2614F8A-A8F3-486A-AD42-2EA3D4FA4E92}" type="slidenum">
              <a:rPr lang="es-PE" smtClean="0"/>
              <a:t>‹Nº›</a:t>
            </a:fld>
            <a:endParaRPr lang="es-PE" dirty="0"/>
          </a:p>
        </p:txBody>
      </p:sp>
    </p:spTree>
    <p:extLst>
      <p:ext uri="{BB962C8B-B14F-4D97-AF65-F5344CB8AC3E}">
        <p14:creationId xmlns:p14="http://schemas.microsoft.com/office/powerpoint/2010/main" val="306014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E7E20CB-6828-4E7D-B484-EB426AF77894}" type="datetimeFigureOut">
              <a:rPr lang="es-PE" smtClean="0"/>
              <a:t>16/05/2019</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F2614F8A-A8F3-486A-AD42-2EA3D4FA4E92}" type="slidenum">
              <a:rPr lang="es-PE" smtClean="0"/>
              <a:t>‹Nº›</a:t>
            </a:fld>
            <a:endParaRPr lang="es-PE" dirty="0"/>
          </a:p>
        </p:txBody>
      </p:sp>
    </p:spTree>
    <p:extLst>
      <p:ext uri="{BB962C8B-B14F-4D97-AF65-F5344CB8AC3E}">
        <p14:creationId xmlns:p14="http://schemas.microsoft.com/office/powerpoint/2010/main" val="93697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E7E20CB-6828-4E7D-B484-EB426AF77894}" type="datetimeFigureOut">
              <a:rPr lang="es-PE" smtClean="0"/>
              <a:t>16/05/2019</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F2614F8A-A8F3-486A-AD42-2EA3D4FA4E92}" type="slidenum">
              <a:rPr lang="es-PE" smtClean="0"/>
              <a:t>‹Nº›</a:t>
            </a:fld>
            <a:endParaRPr lang="es-PE" dirty="0"/>
          </a:p>
        </p:txBody>
      </p:sp>
    </p:spTree>
    <p:extLst>
      <p:ext uri="{BB962C8B-B14F-4D97-AF65-F5344CB8AC3E}">
        <p14:creationId xmlns:p14="http://schemas.microsoft.com/office/powerpoint/2010/main" val="224477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E7E20CB-6828-4E7D-B484-EB426AF77894}" type="datetimeFigureOut">
              <a:rPr lang="es-PE" smtClean="0"/>
              <a:t>16/05/2019</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F2614F8A-A8F3-486A-AD42-2EA3D4FA4E92}" type="slidenum">
              <a:rPr lang="es-PE" smtClean="0"/>
              <a:t>‹Nº›</a:t>
            </a:fld>
            <a:endParaRPr lang="es-PE" dirty="0"/>
          </a:p>
        </p:txBody>
      </p:sp>
    </p:spTree>
    <p:extLst>
      <p:ext uri="{BB962C8B-B14F-4D97-AF65-F5344CB8AC3E}">
        <p14:creationId xmlns:p14="http://schemas.microsoft.com/office/powerpoint/2010/main" val="1047506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E7E20CB-6828-4E7D-B484-EB426AF77894}" type="datetimeFigureOut">
              <a:rPr lang="es-PE" smtClean="0"/>
              <a:t>16/05/2019</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F2614F8A-A8F3-486A-AD42-2EA3D4FA4E92}" type="slidenum">
              <a:rPr lang="es-PE" smtClean="0"/>
              <a:t>‹Nº›</a:t>
            </a:fld>
            <a:endParaRPr lang="es-PE" dirty="0"/>
          </a:p>
        </p:txBody>
      </p:sp>
    </p:spTree>
    <p:extLst>
      <p:ext uri="{BB962C8B-B14F-4D97-AF65-F5344CB8AC3E}">
        <p14:creationId xmlns:p14="http://schemas.microsoft.com/office/powerpoint/2010/main" val="277008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E7E20CB-6828-4E7D-B484-EB426AF77894}" type="datetimeFigureOut">
              <a:rPr lang="es-PE" smtClean="0"/>
              <a:t>16/05/2019</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F2614F8A-A8F3-486A-AD42-2EA3D4FA4E92}" type="slidenum">
              <a:rPr lang="es-PE" smtClean="0"/>
              <a:t>‹Nº›</a:t>
            </a:fld>
            <a:endParaRPr lang="es-PE" dirty="0"/>
          </a:p>
        </p:txBody>
      </p:sp>
    </p:spTree>
    <p:extLst>
      <p:ext uri="{BB962C8B-B14F-4D97-AF65-F5344CB8AC3E}">
        <p14:creationId xmlns:p14="http://schemas.microsoft.com/office/powerpoint/2010/main" val="246650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E7E20CB-6828-4E7D-B484-EB426AF77894}" type="datetimeFigureOut">
              <a:rPr lang="es-PE" smtClean="0"/>
              <a:t>16/05/2019</a:t>
            </a:fld>
            <a:endParaRPr lang="es-PE" dirty="0"/>
          </a:p>
        </p:txBody>
      </p:sp>
      <p:sp>
        <p:nvSpPr>
          <p:cNvPr id="8" name="Footer Placeholder 7"/>
          <p:cNvSpPr>
            <a:spLocks noGrp="1"/>
          </p:cNvSpPr>
          <p:nvPr>
            <p:ph type="ftr" sz="quarter" idx="11"/>
          </p:nvPr>
        </p:nvSpPr>
        <p:spPr/>
        <p:txBody>
          <a:bodyPr/>
          <a:lstStyle/>
          <a:p>
            <a:endParaRPr lang="es-PE" dirty="0"/>
          </a:p>
        </p:txBody>
      </p:sp>
      <p:sp>
        <p:nvSpPr>
          <p:cNvPr id="9" name="Slide Number Placeholder 8"/>
          <p:cNvSpPr>
            <a:spLocks noGrp="1"/>
          </p:cNvSpPr>
          <p:nvPr>
            <p:ph type="sldNum" sz="quarter" idx="12"/>
          </p:nvPr>
        </p:nvSpPr>
        <p:spPr/>
        <p:txBody>
          <a:bodyPr/>
          <a:lstStyle/>
          <a:p>
            <a:fld id="{F2614F8A-A8F3-486A-AD42-2EA3D4FA4E92}" type="slidenum">
              <a:rPr lang="es-PE" smtClean="0"/>
              <a:t>‹Nº›</a:t>
            </a:fld>
            <a:endParaRPr lang="es-PE" dirty="0"/>
          </a:p>
        </p:txBody>
      </p:sp>
    </p:spTree>
    <p:extLst>
      <p:ext uri="{BB962C8B-B14F-4D97-AF65-F5344CB8AC3E}">
        <p14:creationId xmlns:p14="http://schemas.microsoft.com/office/powerpoint/2010/main" val="117233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E7E20CB-6828-4E7D-B484-EB426AF77894}" type="datetimeFigureOut">
              <a:rPr lang="es-PE" smtClean="0"/>
              <a:t>16/05/2019</a:t>
            </a:fld>
            <a:endParaRPr lang="es-PE" dirty="0"/>
          </a:p>
        </p:txBody>
      </p:sp>
      <p:sp>
        <p:nvSpPr>
          <p:cNvPr id="4" name="Footer Placeholder 3"/>
          <p:cNvSpPr>
            <a:spLocks noGrp="1"/>
          </p:cNvSpPr>
          <p:nvPr>
            <p:ph type="ftr" sz="quarter" idx="11"/>
          </p:nvPr>
        </p:nvSpPr>
        <p:spPr/>
        <p:txBody>
          <a:bodyPr/>
          <a:lstStyle/>
          <a:p>
            <a:endParaRPr lang="es-PE" dirty="0"/>
          </a:p>
        </p:txBody>
      </p:sp>
      <p:sp>
        <p:nvSpPr>
          <p:cNvPr id="5" name="Slide Number Placeholder 4"/>
          <p:cNvSpPr>
            <a:spLocks noGrp="1"/>
          </p:cNvSpPr>
          <p:nvPr>
            <p:ph type="sldNum" sz="quarter" idx="12"/>
          </p:nvPr>
        </p:nvSpPr>
        <p:spPr/>
        <p:txBody>
          <a:bodyPr/>
          <a:lstStyle/>
          <a:p>
            <a:fld id="{F2614F8A-A8F3-486A-AD42-2EA3D4FA4E92}" type="slidenum">
              <a:rPr lang="es-PE" smtClean="0"/>
              <a:t>‹Nº›</a:t>
            </a:fld>
            <a:endParaRPr lang="es-PE" dirty="0"/>
          </a:p>
        </p:txBody>
      </p:sp>
    </p:spTree>
    <p:extLst>
      <p:ext uri="{BB962C8B-B14F-4D97-AF65-F5344CB8AC3E}">
        <p14:creationId xmlns:p14="http://schemas.microsoft.com/office/powerpoint/2010/main" val="172687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E20CB-6828-4E7D-B484-EB426AF77894}" type="datetimeFigureOut">
              <a:rPr lang="es-PE" smtClean="0"/>
              <a:t>16/05/2019</a:t>
            </a:fld>
            <a:endParaRPr lang="es-PE" dirty="0"/>
          </a:p>
        </p:txBody>
      </p:sp>
      <p:sp>
        <p:nvSpPr>
          <p:cNvPr id="3" name="Footer Placeholder 2"/>
          <p:cNvSpPr>
            <a:spLocks noGrp="1"/>
          </p:cNvSpPr>
          <p:nvPr>
            <p:ph type="ftr" sz="quarter" idx="11"/>
          </p:nvPr>
        </p:nvSpPr>
        <p:spPr/>
        <p:txBody>
          <a:bodyPr/>
          <a:lstStyle/>
          <a:p>
            <a:endParaRPr lang="es-PE" dirty="0"/>
          </a:p>
        </p:txBody>
      </p:sp>
      <p:sp>
        <p:nvSpPr>
          <p:cNvPr id="4" name="Slide Number Placeholder 3"/>
          <p:cNvSpPr>
            <a:spLocks noGrp="1"/>
          </p:cNvSpPr>
          <p:nvPr>
            <p:ph type="sldNum" sz="quarter" idx="12"/>
          </p:nvPr>
        </p:nvSpPr>
        <p:spPr/>
        <p:txBody>
          <a:bodyPr/>
          <a:lstStyle/>
          <a:p>
            <a:fld id="{F2614F8A-A8F3-486A-AD42-2EA3D4FA4E92}" type="slidenum">
              <a:rPr lang="es-PE" smtClean="0"/>
              <a:t>‹Nº›</a:t>
            </a:fld>
            <a:endParaRPr lang="es-PE" dirty="0"/>
          </a:p>
        </p:txBody>
      </p:sp>
    </p:spTree>
    <p:extLst>
      <p:ext uri="{BB962C8B-B14F-4D97-AF65-F5344CB8AC3E}">
        <p14:creationId xmlns:p14="http://schemas.microsoft.com/office/powerpoint/2010/main" val="396075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E7E20CB-6828-4E7D-B484-EB426AF77894}" type="datetimeFigureOut">
              <a:rPr lang="es-PE" smtClean="0"/>
              <a:t>16/05/2019</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F2614F8A-A8F3-486A-AD42-2EA3D4FA4E92}" type="slidenum">
              <a:rPr lang="es-PE" smtClean="0"/>
              <a:t>‹Nº›</a:t>
            </a:fld>
            <a:endParaRPr lang="es-PE" dirty="0"/>
          </a:p>
        </p:txBody>
      </p:sp>
    </p:spTree>
    <p:extLst>
      <p:ext uri="{BB962C8B-B14F-4D97-AF65-F5344CB8AC3E}">
        <p14:creationId xmlns:p14="http://schemas.microsoft.com/office/powerpoint/2010/main" val="25069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E7E20CB-6828-4E7D-B484-EB426AF77894}" type="datetimeFigureOut">
              <a:rPr lang="es-PE" smtClean="0"/>
              <a:t>16/05/2019</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F2614F8A-A8F3-486A-AD42-2EA3D4FA4E92}" type="slidenum">
              <a:rPr lang="es-PE" smtClean="0"/>
              <a:t>‹Nº›</a:t>
            </a:fld>
            <a:endParaRPr lang="es-PE" dirty="0"/>
          </a:p>
        </p:txBody>
      </p:sp>
    </p:spTree>
    <p:extLst>
      <p:ext uri="{BB962C8B-B14F-4D97-AF65-F5344CB8AC3E}">
        <p14:creationId xmlns:p14="http://schemas.microsoft.com/office/powerpoint/2010/main" val="249861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E20CB-6828-4E7D-B484-EB426AF77894}" type="datetimeFigureOut">
              <a:rPr lang="es-PE" smtClean="0"/>
              <a:t>16/05/2019</a:t>
            </a:fld>
            <a:endParaRPr lang="es-P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14F8A-A8F3-486A-AD42-2EA3D4FA4E92}" type="slidenum">
              <a:rPr lang="es-PE" smtClean="0"/>
              <a:t>‹Nº›</a:t>
            </a:fld>
            <a:endParaRPr lang="es-PE" dirty="0"/>
          </a:p>
        </p:txBody>
      </p:sp>
    </p:spTree>
    <p:extLst>
      <p:ext uri="{BB962C8B-B14F-4D97-AF65-F5344CB8AC3E}">
        <p14:creationId xmlns:p14="http://schemas.microsoft.com/office/powerpoint/2010/main" val="36318957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58000">
              <a:srgbClr val="00B0F0"/>
            </a:gs>
            <a:gs pos="94000">
              <a:srgbClr val="00B0F0"/>
            </a:gs>
          </a:gsLst>
          <a:lin ang="2700000" scaled="1"/>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9787"/>
          <a:stretch/>
        </p:blipFill>
        <p:spPr>
          <a:xfrm>
            <a:off x="391517" y="162561"/>
            <a:ext cx="11717279" cy="6276339"/>
          </a:xfrm>
          <a:prstGeom prst="rect">
            <a:avLst/>
          </a:prstGeom>
          <a:ln>
            <a:noFill/>
          </a:ln>
          <a:effectLst>
            <a:softEdge rad="112500"/>
          </a:effectLst>
        </p:spPr>
      </p:pic>
      <p:sp>
        <p:nvSpPr>
          <p:cNvPr id="4" name="CuadroTexto 3"/>
          <p:cNvSpPr txBox="1"/>
          <p:nvPr/>
        </p:nvSpPr>
        <p:spPr>
          <a:xfrm>
            <a:off x="3237169" y="273785"/>
            <a:ext cx="6696744"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s-PE" sz="4000" b="1" dirty="0" smtClean="0">
                <a:ln w="0"/>
                <a:latin typeface="Berlin Sans FB Demi" panose="020E0802020502020306" pitchFamily="34" charset="0"/>
              </a:rPr>
              <a:t>Rendición de Cuentas </a:t>
            </a:r>
            <a:r>
              <a:rPr lang="es-PE" sz="4400" b="1" dirty="0" smtClean="0">
                <a:ln w="0"/>
                <a:latin typeface="Berlin Sans FB Demi" panose="020E0802020502020306" pitchFamily="34" charset="0"/>
              </a:rPr>
              <a:t>2019</a:t>
            </a:r>
            <a:endParaRPr lang="es-PE" sz="4400" b="1" dirty="0">
              <a:latin typeface="Berlin Sans FB Demi" panose="020E0802020502020306" pitchFamily="34" charset="0"/>
            </a:endParaRPr>
          </a:p>
        </p:txBody>
      </p:sp>
      <p:pic>
        <p:nvPicPr>
          <p:cNvPr id="5" name="14 Imagen"/>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4656" t="13093" r="4401" b="26180"/>
          <a:stretch/>
        </p:blipFill>
        <p:spPr>
          <a:xfrm>
            <a:off x="3578757" y="1043226"/>
            <a:ext cx="6272859" cy="752995"/>
          </a:xfrm>
          <a:prstGeom prst="rect">
            <a:avLst/>
          </a:prstGeom>
          <a:effectLst>
            <a:outerShdw blurRad="50800" dist="38100" dir="2700000" algn="tl" rotWithShape="0">
              <a:prstClr val="black">
                <a:alpha val="40000"/>
              </a:prstClr>
            </a:outerShdw>
          </a:effectLst>
        </p:spPr>
      </p:pic>
      <p:pic>
        <p:nvPicPr>
          <p:cNvPr id="6"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 y="162561"/>
            <a:ext cx="2257086" cy="2378936"/>
          </a:xfrm>
          <a:prstGeom prst="rect">
            <a:avLst/>
          </a:prstGeom>
          <a:effectLst>
            <a:outerShdw blurRad="50800" dist="38100" dir="2700000" algn="tl" rotWithShape="0">
              <a:prstClr val="black">
                <a:alpha val="40000"/>
              </a:prstClr>
            </a:outerShdw>
          </a:effectLst>
        </p:spPr>
      </p:pic>
      <p:sp>
        <p:nvSpPr>
          <p:cNvPr id="9" name="CuadroTexto 8"/>
          <p:cNvSpPr txBox="1"/>
          <p:nvPr/>
        </p:nvSpPr>
        <p:spPr>
          <a:xfrm>
            <a:off x="3145729" y="1796221"/>
            <a:ext cx="8560375" cy="76944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s-PE" sz="2200" b="1" dirty="0" smtClean="0">
                <a:ln w="0"/>
                <a:latin typeface="Berlin Sans FB Demi" panose="020E0802020502020306" pitchFamily="34" charset="0"/>
              </a:rPr>
              <a:t>GERENCIA DE OBRAS  </a:t>
            </a:r>
          </a:p>
          <a:p>
            <a:r>
              <a:rPr lang="es-PE" sz="2200" b="1" dirty="0" smtClean="0">
                <a:ln w="0"/>
                <a:latin typeface="Berlin Sans FB Demi" panose="020E0802020502020306" pitchFamily="34" charset="0"/>
              </a:rPr>
              <a:t>GERENCIA DE PLANEAMIENTO URBANO Y CATASTRO</a:t>
            </a:r>
            <a:endParaRPr lang="es-PE" sz="2200" b="1" dirty="0">
              <a:latin typeface="Berlin Sans FB Demi" panose="020E0802020502020306" pitchFamily="34" charset="0"/>
            </a:endParaRPr>
          </a:p>
        </p:txBody>
      </p:sp>
    </p:spTree>
    <p:extLst>
      <p:ext uri="{BB962C8B-B14F-4D97-AF65-F5344CB8AC3E}">
        <p14:creationId xmlns:p14="http://schemas.microsoft.com/office/powerpoint/2010/main" val="1357822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35360" y="48817"/>
            <a:ext cx="10554576" cy="577045"/>
          </a:xfrm>
          <a:prstGeom prst="rect">
            <a:avLst/>
          </a:prstGeom>
          <a:solidFill>
            <a:srgbClr val="00B0F0"/>
          </a:solidFill>
        </p:spPr>
        <p:txBody>
          <a:bodyPr vert="horz" lIns="121907" tIns="60953" rIns="121907" bIns="60953" rtlCol="0" anchor="ctr">
            <a:noAutofit/>
          </a:bodyPr>
          <a:lstStyle>
            <a:defPPr>
              <a:defRPr lang="en-US"/>
            </a:defPPr>
            <a:lvl1pPr algn="r" defTabSz="914400">
              <a:spcBef>
                <a:spcPct val="0"/>
              </a:spcBef>
              <a:buNone/>
              <a:defRPr sz="1800">
                <a:ln w="18415" cmpd="sng">
                  <a:noFill/>
                  <a:prstDash val="solid"/>
                </a:ln>
                <a:solidFill>
                  <a:srgbClr val="FFFFFF"/>
                </a:solidFill>
                <a:latin typeface="Arial Black" pitchFamily="34" charset="0"/>
                <a:ea typeface="+mj-ea"/>
                <a:cs typeface="+mj-cs"/>
              </a:defRPr>
            </a:lvl1pPr>
          </a:lstStyle>
          <a:p>
            <a:pPr algn="ctr"/>
            <a:r>
              <a:rPr lang="es-PE" sz="2600" dirty="0" smtClean="0">
                <a:solidFill>
                  <a:schemeClr val="tx1"/>
                </a:solidFill>
              </a:rPr>
              <a:t>GERENCIA DE PLANEAMIENTO URBANO Y CATASTRO</a:t>
            </a:r>
            <a:endParaRPr lang="es-PE" sz="2600" dirty="0">
              <a:solidFill>
                <a:schemeClr val="tx1"/>
              </a:solidFill>
            </a:endParaRPr>
          </a:p>
        </p:txBody>
      </p:sp>
      <p:pic>
        <p:nvPicPr>
          <p:cNvPr id="7" name="Imagen 6" descr="\\172.17.3.103\compartido 2\Erwin\FREDDY\LEVANTAMIENTO TOPOGRAFICO 2018_2.jpg"/>
          <p:cNvPicPr/>
          <p:nvPr/>
        </p:nvPicPr>
        <p:blipFill rotWithShape="1">
          <a:blip r:embed="rId2" cstate="print">
            <a:extLst>
              <a:ext uri="{28A0092B-C50C-407E-A947-70E740481C1C}">
                <a14:useLocalDpi xmlns:a14="http://schemas.microsoft.com/office/drawing/2010/main" val="0"/>
              </a:ext>
            </a:extLst>
          </a:blip>
          <a:srcRect l="5897" t="2771" r="3412" b="7166"/>
          <a:stretch/>
        </p:blipFill>
        <p:spPr bwMode="auto">
          <a:xfrm>
            <a:off x="335360" y="681206"/>
            <a:ext cx="4608512" cy="6087291"/>
          </a:xfrm>
          <a:prstGeom prst="rect">
            <a:avLst/>
          </a:prstGeom>
          <a:noFill/>
          <a:ln>
            <a:noFill/>
          </a:ln>
        </p:spPr>
      </p:pic>
      <p:sp>
        <p:nvSpPr>
          <p:cNvPr id="8" name="5 Rectángulo"/>
          <p:cNvSpPr/>
          <p:nvPr/>
        </p:nvSpPr>
        <p:spPr>
          <a:xfrm>
            <a:off x="5711958" y="1199939"/>
            <a:ext cx="5664629" cy="913199"/>
          </a:xfrm>
          <a:prstGeom prst="rect">
            <a:avLst/>
          </a:prstGeom>
        </p:spPr>
        <p:txBody>
          <a:bodyPr wrap="square">
            <a:spAutoFit/>
          </a:bodyPr>
          <a:lstStyle/>
          <a:p>
            <a:pPr algn="ctr"/>
            <a:r>
              <a:rPr lang="es-PE" sz="2667" b="1" dirty="0">
                <a:solidFill>
                  <a:prstClr val="black"/>
                </a:solidFill>
                <a:latin typeface="Arial Black" pitchFamily="34" charset="0"/>
              </a:rPr>
              <a:t>LEVANTAMIENTO TOPOGRAFICO DEL 2018</a:t>
            </a:r>
            <a:endParaRPr lang="es-PE" sz="2667" dirty="0">
              <a:solidFill>
                <a:prstClr val="black"/>
              </a:solidFill>
              <a:latin typeface="Arial Black" pitchFamily="34" charset="0"/>
            </a:endParaRPr>
          </a:p>
        </p:txBody>
      </p:sp>
      <p:sp>
        <p:nvSpPr>
          <p:cNvPr id="9" name="5 Rectángulo"/>
          <p:cNvSpPr/>
          <p:nvPr/>
        </p:nvSpPr>
        <p:spPr>
          <a:xfrm>
            <a:off x="5702763" y="2512072"/>
            <a:ext cx="5664629" cy="4687565"/>
          </a:xfrm>
          <a:prstGeom prst="rect">
            <a:avLst/>
          </a:prstGeom>
        </p:spPr>
        <p:txBody>
          <a:bodyPr wrap="square">
            <a:spAutoFit/>
          </a:bodyPr>
          <a:lstStyle/>
          <a:p>
            <a:pPr algn="just"/>
            <a:r>
              <a:rPr lang="es-ES" sz="2133" dirty="0">
                <a:solidFill>
                  <a:prstClr val="black"/>
                </a:solidFill>
              </a:rPr>
              <a:t>En la ejecución del Proyecto de Inversión Pública, se continuo realizando el levantamiento topográfico en el distrito, donde se levanto un área total de 46.27 Km</a:t>
            </a:r>
            <a:r>
              <a:rPr lang="es-ES" sz="2133" baseline="30000" dirty="0">
                <a:solidFill>
                  <a:prstClr val="black"/>
                </a:solidFill>
              </a:rPr>
              <a:t>2</a:t>
            </a:r>
          </a:p>
          <a:p>
            <a:pPr algn="just"/>
            <a:r>
              <a:rPr lang="es-ES" sz="2133" dirty="0">
                <a:solidFill>
                  <a:prstClr val="black"/>
                </a:solidFill>
              </a:rPr>
              <a:t>En este año se trabajó en campo con 04 estaciones totales y 01 Sistema GPS Diferencial, sumando en personal técnico 19 personas en total (entre topógrafos, </a:t>
            </a:r>
            <a:r>
              <a:rPr lang="es-ES" sz="2133" dirty="0" err="1">
                <a:solidFill>
                  <a:prstClr val="black"/>
                </a:solidFill>
              </a:rPr>
              <a:t>prismeros</a:t>
            </a:r>
            <a:r>
              <a:rPr lang="es-ES" sz="2133" dirty="0">
                <a:solidFill>
                  <a:prstClr val="black"/>
                </a:solidFill>
              </a:rPr>
              <a:t>, </a:t>
            </a:r>
            <a:r>
              <a:rPr lang="es-ES" sz="2133" dirty="0" err="1">
                <a:solidFill>
                  <a:prstClr val="black"/>
                </a:solidFill>
              </a:rPr>
              <a:t>cadistas</a:t>
            </a:r>
            <a:r>
              <a:rPr lang="es-ES" sz="2133" dirty="0">
                <a:solidFill>
                  <a:prstClr val="black"/>
                </a:solidFill>
              </a:rPr>
              <a:t>, etc.)</a:t>
            </a:r>
          </a:p>
          <a:p>
            <a:pPr algn="just"/>
            <a:r>
              <a:rPr lang="es-ES" sz="2133" dirty="0">
                <a:solidFill>
                  <a:prstClr val="black"/>
                </a:solidFill>
              </a:rPr>
              <a:t>Por motivo de inseguridad el sector 18 y una parte del 19 no pudieron ser levantados topográficamente.</a:t>
            </a:r>
            <a:endParaRPr lang="es-PE" sz="2133" dirty="0">
              <a:solidFill>
                <a:prstClr val="black"/>
              </a:solidFill>
            </a:endParaRPr>
          </a:p>
          <a:p>
            <a:pPr algn="just"/>
            <a:endParaRPr lang="es-ES" sz="2133" dirty="0">
              <a:solidFill>
                <a:prstClr val="black"/>
              </a:solidFill>
            </a:endParaRPr>
          </a:p>
          <a:p>
            <a:pPr algn="just"/>
            <a:endParaRPr lang="es-ES" sz="2133" dirty="0">
              <a:solidFill>
                <a:prstClr val="black"/>
              </a:solidFill>
            </a:endParaRPr>
          </a:p>
          <a:p>
            <a:pPr algn="just"/>
            <a:endParaRPr lang="es-PE" sz="2133" dirty="0">
              <a:solidFill>
                <a:prstClr val="black"/>
              </a:solidFill>
              <a:latin typeface="Arial Black" pitchFamily="34" charset="0"/>
            </a:endParaRPr>
          </a:p>
        </p:txBody>
      </p:sp>
      <p:sp>
        <p:nvSpPr>
          <p:cNvPr id="10" name="1 Título"/>
          <p:cNvSpPr txBox="1">
            <a:spLocks/>
          </p:cNvSpPr>
          <p:nvPr/>
        </p:nvSpPr>
        <p:spPr>
          <a:xfrm>
            <a:off x="6486258" y="681206"/>
            <a:ext cx="3801064" cy="408045"/>
          </a:xfrm>
          <a:prstGeom prst="rect">
            <a:avLst/>
          </a:prstGeom>
          <a:solidFill>
            <a:srgbClr val="00B0F0"/>
          </a:solidFill>
        </p:spPr>
        <p:txBody>
          <a:bodyPr vert="horz" lIns="121907" tIns="60953" rIns="121907" bIns="60953" rtlCol="0" anchor="ctr">
            <a:noAutofit/>
          </a:bodyPr>
          <a:lstStyle>
            <a:defPPr>
              <a:defRPr lang="en-US"/>
            </a:defPPr>
            <a:lvl1pPr algn="r" defTabSz="914400">
              <a:spcBef>
                <a:spcPct val="0"/>
              </a:spcBef>
              <a:buNone/>
              <a:defRPr sz="1800">
                <a:ln w="18415" cmpd="sng">
                  <a:noFill/>
                  <a:prstDash val="solid"/>
                </a:ln>
                <a:solidFill>
                  <a:srgbClr val="FFFFFF"/>
                </a:solidFill>
                <a:latin typeface="Arial Black" pitchFamily="34" charset="0"/>
                <a:ea typeface="+mj-ea"/>
                <a:cs typeface="+mj-cs"/>
              </a:defRPr>
            </a:lvl1pPr>
          </a:lstStyle>
          <a:p>
            <a:r>
              <a:rPr lang="es-PE" sz="2400" dirty="0"/>
              <a:t> </a:t>
            </a:r>
            <a:r>
              <a:rPr lang="es-PE" sz="2400" dirty="0" smtClean="0">
                <a:solidFill>
                  <a:schemeClr val="tx1"/>
                </a:solidFill>
              </a:rPr>
              <a:t>AREA DE CATASTRO</a:t>
            </a:r>
            <a:endParaRPr lang="es-PE" sz="2400" dirty="0">
              <a:solidFill>
                <a:schemeClr val="tx1"/>
              </a:solidFill>
            </a:endParaRPr>
          </a:p>
        </p:txBody>
      </p:sp>
    </p:spTree>
    <p:extLst>
      <p:ext uri="{BB962C8B-B14F-4D97-AF65-F5344CB8AC3E}">
        <p14:creationId xmlns:p14="http://schemas.microsoft.com/office/powerpoint/2010/main" val="4229637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967542" y="486136"/>
            <a:ext cx="9409045" cy="408045"/>
          </a:xfrm>
          <a:prstGeom prst="rect">
            <a:avLst/>
          </a:prstGeom>
        </p:spPr>
        <p:txBody>
          <a:bodyPr vert="horz" lIns="121907" tIns="60953" rIns="121907" bIns="6095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E"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anose="020E0502030303020204" pitchFamily="34" charset="0"/>
            </a:endParaRPr>
          </a:p>
        </p:txBody>
      </p:sp>
      <p:sp>
        <p:nvSpPr>
          <p:cNvPr id="10" name="1 Título"/>
          <p:cNvSpPr txBox="1">
            <a:spLocks/>
          </p:cNvSpPr>
          <p:nvPr/>
        </p:nvSpPr>
        <p:spPr>
          <a:xfrm>
            <a:off x="2133669" y="282115"/>
            <a:ext cx="9530951" cy="408045"/>
          </a:xfrm>
          <a:prstGeom prst="rect">
            <a:avLst/>
          </a:prstGeom>
          <a:solidFill>
            <a:srgbClr val="00B0F0"/>
          </a:solidFill>
        </p:spPr>
        <p:txBody>
          <a:bodyPr vert="horz" lIns="121907" tIns="60953" rIns="121907" bIns="60953" rtlCol="0" anchor="ctr">
            <a:noAutofit/>
          </a:bodyPr>
          <a:lstStyle>
            <a:defPPr>
              <a:defRPr lang="en-US"/>
            </a:defPPr>
            <a:lvl1pPr algn="r" defTabSz="914400">
              <a:spcBef>
                <a:spcPct val="0"/>
              </a:spcBef>
              <a:buNone/>
              <a:defRPr sz="1800">
                <a:ln w="18415" cmpd="sng">
                  <a:noFill/>
                  <a:prstDash val="solid"/>
                </a:ln>
                <a:solidFill>
                  <a:srgbClr val="FFFFFF"/>
                </a:solidFill>
                <a:latin typeface="Arial Black" pitchFamily="34" charset="0"/>
                <a:ea typeface="+mj-ea"/>
                <a:cs typeface="+mj-cs"/>
              </a:defRPr>
            </a:lvl1pPr>
          </a:lstStyle>
          <a:p>
            <a:r>
              <a:rPr lang="es-PE" sz="2400" dirty="0">
                <a:solidFill>
                  <a:schemeClr val="tx1"/>
                </a:solidFill>
              </a:rPr>
              <a:t>ÁREA: CATASTRO</a:t>
            </a:r>
          </a:p>
        </p:txBody>
      </p:sp>
      <p:sp>
        <p:nvSpPr>
          <p:cNvPr id="2" name="1 Rectángulo"/>
          <p:cNvSpPr/>
          <p:nvPr/>
        </p:nvSpPr>
        <p:spPr>
          <a:xfrm>
            <a:off x="504776" y="864549"/>
            <a:ext cx="11159844" cy="830997"/>
          </a:xfrm>
          <a:prstGeom prst="rect">
            <a:avLst/>
          </a:prstGeom>
        </p:spPr>
        <p:txBody>
          <a:bodyPr wrap="square">
            <a:spAutoFit/>
          </a:bodyPr>
          <a:lstStyle/>
          <a:p>
            <a:r>
              <a:rPr lang="es-PE" sz="2400" b="1" dirty="0">
                <a:solidFill>
                  <a:prstClr val="black"/>
                </a:solidFill>
                <a:latin typeface="Arial Black" pitchFamily="34" charset="0"/>
              </a:rPr>
              <a:t>SISTEMA DE INFORMACION CATASTRAL</a:t>
            </a:r>
            <a:endParaRPr lang="es-PE" sz="2400" dirty="0">
              <a:solidFill>
                <a:prstClr val="black"/>
              </a:solidFill>
              <a:latin typeface="Arial Black" pitchFamily="34" charset="0"/>
            </a:endParaRPr>
          </a:p>
          <a:p>
            <a:r>
              <a:rPr lang="es-ES" sz="2400" b="1" dirty="0" smtClean="0">
                <a:solidFill>
                  <a:prstClr val="black"/>
                </a:solidFill>
                <a:latin typeface="Arial Black" pitchFamily="34" charset="0"/>
              </a:rPr>
              <a:t>BENEFICIO </a:t>
            </a:r>
            <a:r>
              <a:rPr lang="es-ES" sz="2400" b="1" dirty="0">
                <a:solidFill>
                  <a:prstClr val="black"/>
                </a:solidFill>
                <a:latin typeface="Arial Black" pitchFamily="34" charset="0"/>
              </a:rPr>
              <a:t>DEL SISTEMA DE INFORMACIÓN GEOGRÁFICO</a:t>
            </a:r>
            <a:endParaRPr lang="es-PE" sz="2400" dirty="0">
              <a:solidFill>
                <a:prstClr val="black"/>
              </a:solidFill>
              <a:latin typeface="Arial Black" pitchFamily="34" charset="0"/>
            </a:endParaRPr>
          </a:p>
        </p:txBody>
      </p:sp>
      <p:sp>
        <p:nvSpPr>
          <p:cNvPr id="3" name="2 Rectángulo"/>
          <p:cNvSpPr/>
          <p:nvPr/>
        </p:nvSpPr>
        <p:spPr>
          <a:xfrm>
            <a:off x="353258" y="2711715"/>
            <a:ext cx="4302585" cy="3436967"/>
          </a:xfrm>
          <a:prstGeom prst="rect">
            <a:avLst/>
          </a:prstGeom>
        </p:spPr>
        <p:txBody>
          <a:bodyPr wrap="square">
            <a:spAutoFit/>
          </a:bodyPr>
          <a:lstStyle/>
          <a:p>
            <a:pPr marL="228594" indent="-228594">
              <a:buFont typeface="Arial" pitchFamily="34" charset="0"/>
              <a:buChar char="•"/>
            </a:pPr>
            <a:endParaRPr lang="es-PE" sz="1867" b="1" dirty="0">
              <a:solidFill>
                <a:prstClr val="black"/>
              </a:solidFill>
            </a:endParaRPr>
          </a:p>
          <a:p>
            <a:pPr marL="228594" indent="-228594">
              <a:buFont typeface="Arial" pitchFamily="34" charset="0"/>
              <a:buChar char="•"/>
            </a:pPr>
            <a:r>
              <a:rPr lang="es-PE" sz="1600" b="1" dirty="0">
                <a:solidFill>
                  <a:prstClr val="black"/>
                </a:solidFill>
              </a:rPr>
              <a:t>Con dicho visor se puede realizar consultas de las unidades catastrales registradas en la base catastral, dicha búsqueda se puede realizar por:</a:t>
            </a:r>
            <a:endParaRPr lang="es-PE" sz="533" b="1" dirty="0">
              <a:solidFill>
                <a:prstClr val="black"/>
              </a:solidFill>
            </a:endParaRPr>
          </a:p>
          <a:p>
            <a:r>
              <a:rPr lang="es-PE" sz="667" b="1" dirty="0">
                <a:solidFill>
                  <a:prstClr val="black"/>
                </a:solidFill>
              </a:rPr>
              <a:t> </a:t>
            </a:r>
          </a:p>
          <a:p>
            <a:pPr marL="838102" lvl="1" indent="-228594">
              <a:buFont typeface="Wingdings" pitchFamily="2" charset="2"/>
              <a:buChar char="ü"/>
            </a:pPr>
            <a:r>
              <a:rPr lang="es-PE" sz="1600" b="1" dirty="0">
                <a:solidFill>
                  <a:prstClr val="black"/>
                </a:solidFill>
              </a:rPr>
              <a:t>Dirección del predio</a:t>
            </a:r>
          </a:p>
          <a:p>
            <a:pPr marL="838102" lvl="1" indent="-228594">
              <a:buFont typeface="Wingdings" pitchFamily="2" charset="2"/>
              <a:buChar char="ü"/>
            </a:pPr>
            <a:r>
              <a:rPr lang="es-PE" sz="1600" b="1" dirty="0">
                <a:solidFill>
                  <a:prstClr val="black"/>
                </a:solidFill>
              </a:rPr>
              <a:t>Vía</a:t>
            </a:r>
          </a:p>
          <a:p>
            <a:pPr marL="838102" lvl="1" indent="-228594">
              <a:buFont typeface="Wingdings" pitchFamily="2" charset="2"/>
              <a:buChar char="ü"/>
            </a:pPr>
            <a:r>
              <a:rPr lang="es-PE" sz="1600" b="1" dirty="0">
                <a:solidFill>
                  <a:prstClr val="black"/>
                </a:solidFill>
              </a:rPr>
              <a:t>Zona urbana</a:t>
            </a:r>
          </a:p>
          <a:p>
            <a:pPr marL="838102" lvl="1" indent="-228594">
              <a:buFont typeface="Wingdings" pitchFamily="2" charset="2"/>
              <a:buChar char="ü"/>
            </a:pPr>
            <a:r>
              <a:rPr lang="es-PE" sz="1600" b="1" dirty="0">
                <a:solidFill>
                  <a:prstClr val="black"/>
                </a:solidFill>
              </a:rPr>
              <a:t>Código predial</a:t>
            </a:r>
          </a:p>
          <a:p>
            <a:pPr marL="838102" lvl="1" indent="-228594">
              <a:buFont typeface="Wingdings" pitchFamily="2" charset="2"/>
              <a:buChar char="ü"/>
            </a:pPr>
            <a:r>
              <a:rPr lang="es-PE" sz="1600" b="1" dirty="0">
                <a:solidFill>
                  <a:prstClr val="black"/>
                </a:solidFill>
              </a:rPr>
              <a:t>Código de contribuyente</a:t>
            </a:r>
          </a:p>
          <a:p>
            <a:pPr marL="838102" lvl="1" indent="-228594">
              <a:buFont typeface="Wingdings" pitchFamily="2" charset="2"/>
              <a:buChar char="ü"/>
            </a:pPr>
            <a:r>
              <a:rPr lang="es-PE" sz="1600" b="1" dirty="0">
                <a:solidFill>
                  <a:prstClr val="black"/>
                </a:solidFill>
              </a:rPr>
              <a:t>Nombre del titular catastral</a:t>
            </a:r>
          </a:p>
          <a:p>
            <a:pPr marL="838102" lvl="1" indent="-228594">
              <a:buFont typeface="Wingdings" pitchFamily="2" charset="2"/>
              <a:buChar char="ü"/>
            </a:pPr>
            <a:r>
              <a:rPr lang="es-PE" sz="1600" b="1" dirty="0">
                <a:solidFill>
                  <a:prstClr val="black"/>
                </a:solidFill>
              </a:rPr>
              <a:t>Numero de documento (DNI)</a:t>
            </a:r>
          </a:p>
          <a:p>
            <a:r>
              <a:rPr lang="es-PE" sz="1600" b="1" dirty="0">
                <a:solidFill>
                  <a:prstClr val="black"/>
                </a:solidFill>
              </a:rPr>
              <a:t> </a:t>
            </a:r>
          </a:p>
        </p:txBody>
      </p:sp>
      <p:sp>
        <p:nvSpPr>
          <p:cNvPr id="5" name="4 Rectángulo"/>
          <p:cNvSpPr/>
          <p:nvPr/>
        </p:nvSpPr>
        <p:spPr>
          <a:xfrm>
            <a:off x="370091" y="1717823"/>
            <a:ext cx="11661848" cy="974562"/>
          </a:xfrm>
          <a:prstGeom prst="rect">
            <a:avLst/>
          </a:prstGeom>
        </p:spPr>
        <p:txBody>
          <a:bodyPr wrap="square">
            <a:spAutoFit/>
          </a:bodyPr>
          <a:lstStyle/>
          <a:p>
            <a:pPr marL="228594" indent="-228594">
              <a:buFont typeface="Arial" pitchFamily="34" charset="0"/>
              <a:buChar char="•"/>
            </a:pPr>
            <a:r>
              <a:rPr lang="es-ES" sz="1600" b="1" dirty="0">
                <a:solidFill>
                  <a:prstClr val="black"/>
                </a:solidFill>
              </a:rPr>
              <a:t>Se ha desarrollado un visor de mapa que muestra el Sistema de Información Geográfico y la base de datos Catastrales (Sistema de Gestión de Datos Catastrales GET-CAT), la Cartografía y las fotografías de los frentes de lotes.</a:t>
            </a:r>
            <a:endParaRPr lang="es-PE" sz="1600" b="1" dirty="0">
              <a:solidFill>
                <a:prstClr val="black"/>
              </a:solidFill>
            </a:endParaRPr>
          </a:p>
          <a:p>
            <a:pPr marL="228594" indent="-228594">
              <a:buFont typeface="Arial" pitchFamily="34" charset="0"/>
              <a:buChar char="•"/>
            </a:pPr>
            <a:endParaRPr lang="es-PE" sz="933" b="1" dirty="0">
              <a:solidFill>
                <a:prstClr val="black"/>
              </a:solidFill>
            </a:endParaRPr>
          </a:p>
          <a:p>
            <a:pPr marL="228594" indent="-228594">
              <a:buFont typeface="Arial" pitchFamily="34" charset="0"/>
              <a:buChar char="•"/>
            </a:pPr>
            <a:r>
              <a:rPr lang="es-ES" sz="1600" b="1" dirty="0">
                <a:solidFill>
                  <a:prstClr val="black"/>
                </a:solidFill>
              </a:rPr>
              <a:t>A dicho visor se podrá acceder por cualquier usuario de la municipalidad que tenga el permiso correspondiente.</a:t>
            </a:r>
            <a:endParaRPr lang="es-PE" sz="1600" b="1" dirty="0">
              <a:solidFill>
                <a:prstClr val="black"/>
              </a:solidFill>
            </a:endParaRPr>
          </a:p>
        </p:txBody>
      </p:sp>
      <p:cxnSp>
        <p:nvCxnSpPr>
          <p:cNvPr id="8" name="7 Conector recto"/>
          <p:cNvCxnSpPr/>
          <p:nvPr/>
        </p:nvCxnSpPr>
        <p:spPr>
          <a:xfrm>
            <a:off x="504776" y="1666985"/>
            <a:ext cx="5015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10 Grupo"/>
          <p:cNvGrpSpPr/>
          <p:nvPr/>
        </p:nvGrpSpPr>
        <p:grpSpPr>
          <a:xfrm>
            <a:off x="239353" y="282115"/>
            <a:ext cx="1894316" cy="408046"/>
            <a:chOff x="179513" y="211585"/>
            <a:chExt cx="1420737" cy="306034"/>
          </a:xfrm>
        </p:grpSpPr>
        <p:sp>
          <p:nvSpPr>
            <p:cNvPr id="12" name="11 Rectángulo"/>
            <p:cNvSpPr/>
            <p:nvPr/>
          </p:nvSpPr>
          <p:spPr>
            <a:xfrm>
              <a:off x="179513" y="211585"/>
              <a:ext cx="1420737" cy="3060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solidFill>
                  <a:prstClr val="white"/>
                </a:solidFill>
              </a:endParaRPr>
            </a:p>
          </p:txBody>
        </p:sp>
        <p:pic>
          <p:nvPicPr>
            <p:cNvPr id="13"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423" y="212765"/>
              <a:ext cx="288031" cy="292949"/>
            </a:xfrm>
            <a:prstGeom prst="rect">
              <a:avLst/>
            </a:prstGeom>
          </p:spPr>
        </p:pic>
        <p:sp>
          <p:nvSpPr>
            <p:cNvPr id="14" name="13 Rectángulo"/>
            <p:cNvSpPr/>
            <p:nvPr/>
          </p:nvSpPr>
          <p:spPr>
            <a:xfrm>
              <a:off x="489051" y="241490"/>
              <a:ext cx="1061829" cy="223234"/>
            </a:xfrm>
            <a:prstGeom prst="rect">
              <a:avLst/>
            </a:prstGeom>
          </p:spPr>
          <p:txBody>
            <a:bodyPr wrap="none">
              <a:spAutoFit/>
            </a:bodyPr>
            <a:lstStyle/>
            <a:p>
              <a:pPr algn="ctr"/>
              <a:r>
                <a:rPr lang="es-ES" sz="667" dirty="0">
                  <a:solidFill>
                    <a:prstClr val="white"/>
                  </a:solidFill>
                  <a:latin typeface="Arial Black" pitchFamily="34" charset="0"/>
                  <a:ea typeface="Times New Roman"/>
                </a:rPr>
                <a:t>MUNICIPALIDAD</a:t>
              </a:r>
            </a:p>
            <a:p>
              <a:pPr algn="ctr"/>
              <a:r>
                <a:rPr lang="es-ES" sz="667" dirty="0">
                  <a:solidFill>
                    <a:prstClr val="white"/>
                  </a:solidFill>
                  <a:latin typeface="Arial Black" pitchFamily="34" charset="0"/>
                </a:rPr>
                <a:t>PROVINCIAL DEL CALLAO</a:t>
              </a:r>
              <a:endParaRPr lang="es-PE" sz="667" dirty="0">
                <a:solidFill>
                  <a:prstClr val="white"/>
                </a:solidFill>
                <a:latin typeface="Arial Black" pitchFamily="34" charset="0"/>
              </a:endParaRPr>
            </a:p>
          </p:txBody>
        </p:sp>
      </p:grpSp>
      <p:pic>
        <p:nvPicPr>
          <p:cNvPr id="9" name="Imagen 8"/>
          <p:cNvPicPr>
            <a:picLocks noChangeAspect="1"/>
          </p:cNvPicPr>
          <p:nvPr/>
        </p:nvPicPr>
        <p:blipFill rotWithShape="1">
          <a:blip r:embed="rId4" cstate="print"/>
          <a:srcRect l="3538" t="8701" r="389" b="5200"/>
          <a:stretch/>
        </p:blipFill>
        <p:spPr>
          <a:xfrm>
            <a:off x="4744928" y="2966779"/>
            <a:ext cx="6631665" cy="3343012"/>
          </a:xfrm>
          <a:prstGeom prst="rect">
            <a:avLst/>
          </a:prstGeom>
          <a:ln>
            <a:solidFill>
              <a:schemeClr val="tx1"/>
            </a:solidFill>
          </a:ln>
        </p:spPr>
      </p:pic>
    </p:spTree>
    <p:extLst>
      <p:ext uri="{BB962C8B-B14F-4D97-AF65-F5344CB8AC3E}">
        <p14:creationId xmlns:p14="http://schemas.microsoft.com/office/powerpoint/2010/main" val="3433663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55572" y="282115"/>
            <a:ext cx="9409045" cy="408045"/>
          </a:xfrm>
          <a:prstGeom prst="rect">
            <a:avLst/>
          </a:prstGeom>
        </p:spPr>
        <p:txBody>
          <a:bodyPr vert="horz" lIns="121907" tIns="60953" rIns="121907" bIns="6095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E"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anose="020E0502030303020204" pitchFamily="34" charset="0"/>
            </a:endParaRPr>
          </a:p>
        </p:txBody>
      </p:sp>
      <p:sp>
        <p:nvSpPr>
          <p:cNvPr id="10" name="1 Título"/>
          <p:cNvSpPr txBox="1">
            <a:spLocks/>
          </p:cNvSpPr>
          <p:nvPr/>
        </p:nvSpPr>
        <p:spPr>
          <a:xfrm>
            <a:off x="2133669" y="282115"/>
            <a:ext cx="9530951" cy="408045"/>
          </a:xfrm>
          <a:prstGeom prst="rect">
            <a:avLst/>
          </a:prstGeom>
          <a:solidFill>
            <a:srgbClr val="00B0F0"/>
          </a:solidFill>
        </p:spPr>
        <p:txBody>
          <a:bodyPr vert="horz" lIns="121907" tIns="60953" rIns="121907" bIns="6095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PE" sz="2400" dirty="0">
                <a:ln w="18415" cmpd="sng">
                  <a:noFill/>
                  <a:prstDash val="solid"/>
                </a:ln>
                <a:latin typeface="Arial Black" pitchFamily="34" charset="0"/>
              </a:rPr>
              <a:t>ÁREA: CATASTRO</a:t>
            </a:r>
          </a:p>
        </p:txBody>
      </p:sp>
      <p:sp>
        <p:nvSpPr>
          <p:cNvPr id="8" name="8 Rectángulo"/>
          <p:cNvSpPr>
            <a:spLocks noChangeArrowheads="1"/>
          </p:cNvSpPr>
          <p:nvPr/>
        </p:nvSpPr>
        <p:spPr bwMode="auto">
          <a:xfrm>
            <a:off x="1007435" y="770136"/>
            <a:ext cx="8710547" cy="86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s-PE" sz="2400" dirty="0">
                <a:ln w="18415" cmpd="sng">
                  <a:noFill/>
                  <a:prstDash val="solid"/>
                </a:ln>
                <a:solidFill>
                  <a:prstClr val="black"/>
                </a:solidFill>
                <a:latin typeface="Arial Black" pitchFamily="34" charset="0"/>
              </a:rPr>
              <a:t>METAS PROGRAMADAS PARA EL AÑO 2018</a:t>
            </a:r>
          </a:p>
          <a:p>
            <a:endParaRPr lang="es-PE" sz="2400" dirty="0">
              <a:ln w="18415" cmpd="sng">
                <a:noFill/>
                <a:prstDash val="solid"/>
              </a:ln>
              <a:solidFill>
                <a:prstClr val="black"/>
              </a:solidFill>
              <a:latin typeface="Arial Black" pitchFamily="34" charset="0"/>
            </a:endParaRPr>
          </a:p>
        </p:txBody>
      </p:sp>
      <p:cxnSp>
        <p:nvCxnSpPr>
          <p:cNvPr id="9" name="8 Conector recto"/>
          <p:cNvCxnSpPr/>
          <p:nvPr/>
        </p:nvCxnSpPr>
        <p:spPr>
          <a:xfrm>
            <a:off x="1295467" y="4734309"/>
            <a:ext cx="4512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15 Grupo"/>
          <p:cNvGrpSpPr/>
          <p:nvPr/>
        </p:nvGrpSpPr>
        <p:grpSpPr>
          <a:xfrm>
            <a:off x="239353" y="282115"/>
            <a:ext cx="1894316" cy="408046"/>
            <a:chOff x="179513" y="211585"/>
            <a:chExt cx="1420737" cy="306034"/>
          </a:xfrm>
        </p:grpSpPr>
        <p:sp>
          <p:nvSpPr>
            <p:cNvPr id="17" name="16 Rectángulo"/>
            <p:cNvSpPr/>
            <p:nvPr/>
          </p:nvSpPr>
          <p:spPr>
            <a:xfrm>
              <a:off x="179513" y="211585"/>
              <a:ext cx="1420737" cy="3060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solidFill>
                  <a:prstClr val="white"/>
                </a:solidFill>
              </a:endParaRPr>
            </a:p>
          </p:txBody>
        </p:sp>
        <p:pic>
          <p:nvPicPr>
            <p:cNvPr id="18"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423" y="212765"/>
              <a:ext cx="288031" cy="292949"/>
            </a:xfrm>
            <a:prstGeom prst="rect">
              <a:avLst/>
            </a:prstGeom>
          </p:spPr>
        </p:pic>
        <p:sp>
          <p:nvSpPr>
            <p:cNvPr id="19" name="18 Rectángulo"/>
            <p:cNvSpPr/>
            <p:nvPr/>
          </p:nvSpPr>
          <p:spPr>
            <a:xfrm>
              <a:off x="489051" y="241490"/>
              <a:ext cx="1061829" cy="223234"/>
            </a:xfrm>
            <a:prstGeom prst="rect">
              <a:avLst/>
            </a:prstGeom>
          </p:spPr>
          <p:txBody>
            <a:bodyPr wrap="none">
              <a:spAutoFit/>
            </a:bodyPr>
            <a:lstStyle/>
            <a:p>
              <a:pPr algn="ctr"/>
              <a:r>
                <a:rPr lang="es-ES" sz="667" dirty="0">
                  <a:solidFill>
                    <a:prstClr val="white"/>
                  </a:solidFill>
                  <a:latin typeface="Arial Black" pitchFamily="34" charset="0"/>
                  <a:ea typeface="Times New Roman"/>
                </a:rPr>
                <a:t>MUNICIPALIDAD</a:t>
              </a:r>
            </a:p>
            <a:p>
              <a:pPr algn="ctr"/>
              <a:r>
                <a:rPr lang="es-ES" sz="667" dirty="0">
                  <a:solidFill>
                    <a:prstClr val="white"/>
                  </a:solidFill>
                  <a:latin typeface="Arial Black" pitchFamily="34" charset="0"/>
                </a:rPr>
                <a:t>PROVINCIAL DEL CALLAO</a:t>
              </a:r>
              <a:endParaRPr lang="es-PE" sz="667" dirty="0">
                <a:solidFill>
                  <a:prstClr val="white"/>
                </a:solidFill>
                <a:latin typeface="Arial Black" pitchFamily="34" charset="0"/>
              </a:endParaRPr>
            </a:p>
          </p:txBody>
        </p:sp>
      </p:grpSp>
      <p:sp>
        <p:nvSpPr>
          <p:cNvPr id="6" name="5 Rectángulo"/>
          <p:cNvSpPr/>
          <p:nvPr/>
        </p:nvSpPr>
        <p:spPr>
          <a:xfrm>
            <a:off x="1295467" y="1508787"/>
            <a:ext cx="4800533" cy="2103589"/>
          </a:xfrm>
          <a:prstGeom prst="rect">
            <a:avLst/>
          </a:prstGeom>
        </p:spPr>
        <p:txBody>
          <a:bodyPr wrap="square">
            <a:spAutoFit/>
          </a:bodyPr>
          <a:lstStyle/>
          <a:p>
            <a:pPr algn="just"/>
            <a:r>
              <a:rPr lang="es-PE" sz="1867" b="1" dirty="0">
                <a:solidFill>
                  <a:prstClr val="black"/>
                </a:solidFill>
              </a:rPr>
              <a:t>En el año 2018 se culmino la ejecución física del PIP «Fortalecimiento de Capacidades para la Implementación del Sistema de Información Catastral Municipal del Distrito del Callao, Provincia Constitucional del Callao»</a:t>
            </a:r>
          </a:p>
          <a:p>
            <a:pPr algn="just"/>
            <a:r>
              <a:rPr lang="es-PE" sz="1867" b="1" dirty="0">
                <a:solidFill>
                  <a:prstClr val="black"/>
                </a:solidFill>
              </a:rPr>
              <a:t>Registrando en los 40 sectores catastrales que tiene el distrito un total de :</a:t>
            </a:r>
          </a:p>
        </p:txBody>
      </p:sp>
      <p:pic>
        <p:nvPicPr>
          <p:cNvPr id="1026" name="Picture 2"/>
          <p:cNvPicPr>
            <a:picLocks noGrp="1" noChangeAspect="1" noChangeArrowheads="1"/>
          </p:cNvPicPr>
          <p:nvPr/>
        </p:nvPicPr>
        <p:blipFill rotWithShape="1">
          <a:blip r:embed="rId4" cstate="print">
            <a:extLst>
              <a:ext uri="{28A0092B-C50C-407E-A947-70E740481C1C}">
                <a14:useLocalDpi xmlns:a14="http://schemas.microsoft.com/office/drawing/2010/main" val="0"/>
              </a:ext>
            </a:extLst>
          </a:blip>
          <a:srcRect b="11167"/>
          <a:stretch/>
        </p:blipFill>
        <p:spPr bwMode="auto">
          <a:xfrm>
            <a:off x="6864089" y="1220757"/>
            <a:ext cx="4032447" cy="470452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 name="Imagen 2"/>
          <p:cNvPicPr>
            <a:picLocks noChangeAspect="1"/>
          </p:cNvPicPr>
          <p:nvPr/>
        </p:nvPicPr>
        <p:blipFill>
          <a:blip r:embed="rId5"/>
          <a:stretch>
            <a:fillRect/>
          </a:stretch>
        </p:blipFill>
        <p:spPr>
          <a:xfrm>
            <a:off x="1967541" y="4198382"/>
            <a:ext cx="3257600" cy="940623"/>
          </a:xfrm>
          <a:prstGeom prst="rect">
            <a:avLst/>
          </a:prstGeom>
        </p:spPr>
      </p:pic>
    </p:spTree>
    <p:extLst>
      <p:ext uri="{BB962C8B-B14F-4D97-AF65-F5344CB8AC3E}">
        <p14:creationId xmlns:p14="http://schemas.microsoft.com/office/powerpoint/2010/main" val="1688843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55575" y="266242"/>
            <a:ext cx="9409045" cy="408045"/>
          </a:xfrm>
          <a:prstGeom prst="rect">
            <a:avLst/>
          </a:prstGeom>
        </p:spPr>
        <p:txBody>
          <a:bodyPr vert="horz" lIns="121907" tIns="60953" rIns="121907" bIns="6095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PE"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anose="020E0502030303020204" pitchFamily="34" charset="0"/>
            </a:endParaRPr>
          </a:p>
        </p:txBody>
      </p:sp>
      <p:sp>
        <p:nvSpPr>
          <p:cNvPr id="10" name="1 Título"/>
          <p:cNvSpPr txBox="1">
            <a:spLocks/>
          </p:cNvSpPr>
          <p:nvPr/>
        </p:nvSpPr>
        <p:spPr>
          <a:xfrm>
            <a:off x="2133669" y="196441"/>
            <a:ext cx="9530951" cy="408045"/>
          </a:xfrm>
          <a:prstGeom prst="rect">
            <a:avLst/>
          </a:prstGeom>
          <a:solidFill>
            <a:srgbClr val="00B0F0"/>
          </a:solidFill>
        </p:spPr>
        <p:txBody>
          <a:bodyPr vert="horz" lIns="121907" tIns="60953" rIns="121907" bIns="6095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PE" sz="2400" dirty="0">
                <a:ln w="18415" cmpd="sng">
                  <a:noFill/>
                  <a:prstDash val="solid"/>
                </a:ln>
                <a:latin typeface="Arial Black" pitchFamily="34" charset="0"/>
              </a:rPr>
              <a:t>ÁREA: CATASTRO</a:t>
            </a:r>
          </a:p>
        </p:txBody>
      </p:sp>
      <p:sp>
        <p:nvSpPr>
          <p:cNvPr id="8" name="8 Rectángulo"/>
          <p:cNvSpPr>
            <a:spLocks noChangeArrowheads="1"/>
          </p:cNvSpPr>
          <p:nvPr/>
        </p:nvSpPr>
        <p:spPr bwMode="auto">
          <a:xfrm>
            <a:off x="1007435" y="770136"/>
            <a:ext cx="9449976" cy="86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just">
              <a:spcAft>
                <a:spcPts val="0"/>
              </a:spcAft>
            </a:pPr>
            <a:r>
              <a:rPr lang="es-PE" sz="2400" b="1" dirty="0" smtClean="0">
                <a:latin typeface="Arial Black" panose="020B0A04020102020204" pitchFamily="34" charset="0"/>
                <a:ea typeface="Times New Roman" panose="02020603050405020304" pitchFamily="18" charset="0"/>
              </a:rPr>
              <a:t>LOGRO REALIZADO </a:t>
            </a:r>
            <a:r>
              <a:rPr lang="es-PE" sz="2400" dirty="0" smtClean="0">
                <a:ln w="18415" cmpd="sng">
                  <a:noFill/>
                  <a:prstDash val="solid"/>
                </a:ln>
                <a:solidFill>
                  <a:prstClr val="black"/>
                </a:solidFill>
                <a:latin typeface="Arial Black" pitchFamily="34" charset="0"/>
              </a:rPr>
              <a:t>EN EL AÑO 2018</a:t>
            </a:r>
          </a:p>
          <a:p>
            <a:endParaRPr lang="es-PE" sz="2400" dirty="0">
              <a:ln w="18415" cmpd="sng">
                <a:noFill/>
                <a:prstDash val="solid"/>
              </a:ln>
              <a:solidFill>
                <a:prstClr val="black"/>
              </a:solidFill>
              <a:latin typeface="Arial Black" pitchFamily="34" charset="0"/>
            </a:endParaRPr>
          </a:p>
        </p:txBody>
      </p:sp>
      <p:cxnSp>
        <p:nvCxnSpPr>
          <p:cNvPr id="9" name="8 Conector recto"/>
          <p:cNvCxnSpPr/>
          <p:nvPr/>
        </p:nvCxnSpPr>
        <p:spPr>
          <a:xfrm>
            <a:off x="1295467" y="4734309"/>
            <a:ext cx="4512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15 Grupo"/>
          <p:cNvGrpSpPr/>
          <p:nvPr/>
        </p:nvGrpSpPr>
        <p:grpSpPr>
          <a:xfrm>
            <a:off x="239353" y="196440"/>
            <a:ext cx="1894316" cy="408046"/>
            <a:chOff x="179513" y="211585"/>
            <a:chExt cx="1420737" cy="306034"/>
          </a:xfrm>
        </p:grpSpPr>
        <p:sp>
          <p:nvSpPr>
            <p:cNvPr id="17" name="16 Rectángulo"/>
            <p:cNvSpPr/>
            <p:nvPr/>
          </p:nvSpPr>
          <p:spPr>
            <a:xfrm>
              <a:off x="179513" y="211585"/>
              <a:ext cx="1420737" cy="3060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solidFill>
                  <a:prstClr val="white"/>
                </a:solidFill>
              </a:endParaRPr>
            </a:p>
          </p:txBody>
        </p:sp>
        <p:pic>
          <p:nvPicPr>
            <p:cNvPr id="18"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423" y="212765"/>
              <a:ext cx="288031" cy="292949"/>
            </a:xfrm>
            <a:prstGeom prst="rect">
              <a:avLst/>
            </a:prstGeom>
          </p:spPr>
        </p:pic>
        <p:sp>
          <p:nvSpPr>
            <p:cNvPr id="19" name="18 Rectángulo"/>
            <p:cNvSpPr/>
            <p:nvPr/>
          </p:nvSpPr>
          <p:spPr>
            <a:xfrm>
              <a:off x="489051" y="241490"/>
              <a:ext cx="1061829" cy="223234"/>
            </a:xfrm>
            <a:prstGeom prst="rect">
              <a:avLst/>
            </a:prstGeom>
          </p:spPr>
          <p:txBody>
            <a:bodyPr wrap="none">
              <a:spAutoFit/>
            </a:bodyPr>
            <a:lstStyle/>
            <a:p>
              <a:pPr algn="ctr"/>
              <a:r>
                <a:rPr lang="es-ES" sz="667" dirty="0">
                  <a:solidFill>
                    <a:prstClr val="white"/>
                  </a:solidFill>
                  <a:latin typeface="Arial Black" pitchFamily="34" charset="0"/>
                  <a:ea typeface="Times New Roman"/>
                </a:rPr>
                <a:t>MUNICIPALIDAD</a:t>
              </a:r>
            </a:p>
            <a:p>
              <a:pPr algn="ctr"/>
              <a:r>
                <a:rPr lang="es-ES" sz="667" dirty="0">
                  <a:solidFill>
                    <a:prstClr val="white"/>
                  </a:solidFill>
                  <a:latin typeface="Arial Black" pitchFamily="34" charset="0"/>
                </a:rPr>
                <a:t>PROVINCIAL DEL CALLAO</a:t>
              </a:r>
              <a:endParaRPr lang="es-PE" sz="667" dirty="0">
                <a:solidFill>
                  <a:prstClr val="white"/>
                </a:solidFill>
                <a:latin typeface="Arial Black" pitchFamily="34" charset="0"/>
              </a:endParaRPr>
            </a:p>
          </p:txBody>
        </p:sp>
      </p:grpSp>
      <p:sp>
        <p:nvSpPr>
          <p:cNvPr id="6" name="5 Rectángulo"/>
          <p:cNvSpPr/>
          <p:nvPr/>
        </p:nvSpPr>
        <p:spPr>
          <a:xfrm>
            <a:off x="147998" y="1086684"/>
            <a:ext cx="12044002" cy="1277273"/>
          </a:xfrm>
          <a:prstGeom prst="rect">
            <a:avLst/>
          </a:prstGeom>
        </p:spPr>
        <p:txBody>
          <a:bodyPr wrap="square">
            <a:spAutoFit/>
          </a:bodyPr>
          <a:lstStyle/>
          <a:p>
            <a:pPr algn="just"/>
            <a:r>
              <a:rPr lang="es-ES" sz="2000" b="1" dirty="0" smtClean="0"/>
              <a:t>- </a:t>
            </a:r>
            <a:r>
              <a:rPr lang="es-ES" sz="1900" b="1" dirty="0"/>
              <a:t>En el marco </a:t>
            </a:r>
            <a:r>
              <a:rPr lang="es-ES" sz="1900" b="1" dirty="0" smtClean="0"/>
              <a:t>de </a:t>
            </a:r>
            <a:r>
              <a:rPr lang="es-ES" sz="1900" b="1" dirty="0"/>
              <a:t>asistencia técnica que viene prestando la Cooperación Alemana para el </a:t>
            </a:r>
            <a:r>
              <a:rPr lang="es-ES" sz="1900" b="1" dirty="0" smtClean="0"/>
              <a:t>Desarrollo, implementada </a:t>
            </a:r>
            <a:r>
              <a:rPr lang="es-ES" sz="1900" b="1" dirty="0"/>
              <a:t>por la GIZ a través de </a:t>
            </a:r>
            <a:r>
              <a:rPr lang="es-ES" sz="1900" b="1" dirty="0" err="1" smtClean="0"/>
              <a:t>ProACC</a:t>
            </a:r>
            <a:r>
              <a:rPr lang="es-ES" sz="1900" b="1" dirty="0"/>
              <a:t> y</a:t>
            </a:r>
            <a:r>
              <a:rPr lang="es-ES" sz="1900" b="1" dirty="0" smtClean="0"/>
              <a:t> </a:t>
            </a:r>
            <a:r>
              <a:rPr lang="es-ES" sz="1900" b="1" dirty="0"/>
              <a:t>a la Autoridad Nacional del </a:t>
            </a:r>
            <a:r>
              <a:rPr lang="es-ES" sz="1900" b="1" dirty="0" smtClean="0"/>
              <a:t>Agua. En donde la </a:t>
            </a:r>
            <a:r>
              <a:rPr lang="es-ES" sz="1900" b="1" dirty="0"/>
              <a:t>Municipalidad Provincial del Callao fue uno de los 10 distritos de Lima Metropolitana y Callao que llegaron al final del proceso de la propuesta “Elaboración de Medidas de Adaptación al Cambio Climático para el Distrito del Callao”</a:t>
            </a:r>
            <a:endParaRPr lang="es-PE" sz="1900" b="1" dirty="0">
              <a:solidFill>
                <a:prstClr val="black"/>
              </a:solidFill>
            </a:endParaRPr>
          </a:p>
        </p:txBody>
      </p:sp>
      <p:sp>
        <p:nvSpPr>
          <p:cNvPr id="13" name="5 Rectángulo"/>
          <p:cNvSpPr/>
          <p:nvPr/>
        </p:nvSpPr>
        <p:spPr>
          <a:xfrm>
            <a:off x="147998" y="2307585"/>
            <a:ext cx="11918114" cy="1554272"/>
          </a:xfrm>
          <a:prstGeom prst="rect">
            <a:avLst/>
          </a:prstGeom>
        </p:spPr>
        <p:txBody>
          <a:bodyPr wrap="square">
            <a:spAutoFit/>
          </a:bodyPr>
          <a:lstStyle/>
          <a:p>
            <a:pPr algn="just">
              <a:spcAft>
                <a:spcPts val="0"/>
              </a:spcAft>
            </a:pPr>
            <a:r>
              <a:rPr lang="es-PE" sz="1900" b="1" dirty="0" smtClean="0">
                <a:solidFill>
                  <a:srgbClr val="191919"/>
                </a:solidFill>
                <a:ea typeface="Times New Roman" panose="02020603050405020304" pitchFamily="18" charset="0"/>
              </a:rPr>
              <a:t>- En </a:t>
            </a:r>
            <a:r>
              <a:rPr lang="es-PE" sz="1900" b="1" dirty="0">
                <a:solidFill>
                  <a:srgbClr val="191919"/>
                </a:solidFill>
                <a:ea typeface="Times New Roman" panose="02020603050405020304" pitchFamily="18" charset="0"/>
              </a:rPr>
              <a:t>dicho contexto l</a:t>
            </a:r>
            <a:r>
              <a:rPr lang="es-PE" sz="1900" b="1" dirty="0">
                <a:solidFill>
                  <a:srgbClr val="000000"/>
                </a:solidFill>
                <a:ea typeface="Times New Roman" panose="02020603050405020304" pitchFamily="18" charset="0"/>
              </a:rPr>
              <a:t>a Cooperación Alemana implementada por la GIZ a través de Pro Agua II, felicitó y otorgó a la Municipalidad Provincial del Callao a través de la Geógrafa Edith Gladys Amachi Santiago, la pasantía </a:t>
            </a:r>
            <a:r>
              <a:rPr lang="es-PE" sz="1900" b="1" u="sng" dirty="0">
                <a:solidFill>
                  <a:srgbClr val="000000"/>
                </a:solidFill>
                <a:ea typeface="Times New Roman" panose="02020603050405020304" pitchFamily="18" charset="0"/>
              </a:rPr>
              <a:t>“Experiencias y Buenas Practicas de Adaptación Local al Cambio Climático en Alemania” </a:t>
            </a:r>
            <a:r>
              <a:rPr lang="es-PE" sz="1900" b="1" dirty="0">
                <a:solidFill>
                  <a:srgbClr val="000000"/>
                </a:solidFill>
                <a:ea typeface="Times New Roman" panose="02020603050405020304" pitchFamily="18" charset="0"/>
              </a:rPr>
              <a:t>organizada del 21 al 28 de abril del año 2018</a:t>
            </a:r>
            <a:r>
              <a:rPr lang="es-PE" sz="1900" b="1" dirty="0" smtClean="0">
                <a:solidFill>
                  <a:srgbClr val="000000"/>
                </a:solidFill>
                <a:ea typeface="Times New Roman" panose="02020603050405020304" pitchFamily="18" charset="0"/>
              </a:rPr>
              <a:t>. Los peligros climáticos identificados en los talleres realizados se incorporaron en el diagnostico de la </a:t>
            </a:r>
            <a:r>
              <a:rPr lang="es-PE" sz="1900" b="1" dirty="0" err="1" smtClean="0">
                <a:solidFill>
                  <a:srgbClr val="000000"/>
                </a:solidFill>
                <a:ea typeface="Times New Roman" panose="02020603050405020304" pitchFamily="18" charset="0"/>
              </a:rPr>
              <a:t>Actualizacion</a:t>
            </a:r>
            <a:r>
              <a:rPr lang="es-PE" sz="1900" b="1" dirty="0" smtClean="0">
                <a:solidFill>
                  <a:srgbClr val="000000"/>
                </a:solidFill>
                <a:ea typeface="Times New Roman" panose="02020603050405020304" pitchFamily="18" charset="0"/>
              </a:rPr>
              <a:t> del Plan de Desarrollo Urbano de la Provincia constitucional del callao 2011-2022.</a:t>
            </a:r>
            <a:endParaRPr lang="es-PE" sz="1900" b="1" dirty="0">
              <a:effectLst/>
              <a:ea typeface="Times New Roman" panose="02020603050405020304" pitchFamily="18" charset="0"/>
            </a:endParaRPr>
          </a:p>
        </p:txBody>
      </p:sp>
      <p:pic>
        <p:nvPicPr>
          <p:cNvPr id="2" name="Imagen 10" descr="Z:\EDITH\FOTOS SELECCIONADAS - ALEMANIA\IMG-20180426-WA00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98" y="3836909"/>
            <a:ext cx="3685448" cy="2887941"/>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028" name="Imagen 2" descr="Z:\EDITH\FOTOS SELECCIONADAS - ALEMANIA\IMG-20180427-WA00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2653" y="3836909"/>
            <a:ext cx="3851978" cy="2881954"/>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029" name="Imagen 3" descr="Z:\EDITH\FOTOS SELECCIONADAS - ALEMANIA\IMG-20180427-WA008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6758" y="3836909"/>
            <a:ext cx="4106632" cy="2881954"/>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70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239353" y="282115"/>
            <a:ext cx="1894316" cy="408046"/>
            <a:chOff x="179513" y="211585"/>
            <a:chExt cx="1420737" cy="306034"/>
          </a:xfrm>
        </p:grpSpPr>
        <p:sp>
          <p:nvSpPr>
            <p:cNvPr id="4" name="3 Rectángulo"/>
            <p:cNvSpPr/>
            <p:nvPr/>
          </p:nvSpPr>
          <p:spPr>
            <a:xfrm>
              <a:off x="179513" y="211585"/>
              <a:ext cx="1420737" cy="3060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423" y="212765"/>
              <a:ext cx="288031" cy="292949"/>
            </a:xfrm>
            <a:prstGeom prst="rect">
              <a:avLst/>
            </a:prstGeom>
          </p:spPr>
        </p:pic>
        <p:sp>
          <p:nvSpPr>
            <p:cNvPr id="6" name="5 Rectángulo"/>
            <p:cNvSpPr/>
            <p:nvPr/>
          </p:nvSpPr>
          <p:spPr>
            <a:xfrm>
              <a:off x="489051" y="241490"/>
              <a:ext cx="1061829" cy="223234"/>
            </a:xfrm>
            <a:prstGeom prst="rect">
              <a:avLst/>
            </a:prstGeom>
          </p:spPr>
          <p:txBody>
            <a:bodyPr wrap="none">
              <a:spAutoFit/>
            </a:bodyPr>
            <a:lstStyle/>
            <a:p>
              <a:pPr algn="ctr"/>
              <a:r>
                <a:rPr lang="es-ES" sz="667" dirty="0">
                  <a:solidFill>
                    <a:schemeClr val="bg1"/>
                  </a:solidFill>
                  <a:latin typeface="Arial Black" pitchFamily="34" charset="0"/>
                  <a:ea typeface="Times New Roman"/>
                </a:rPr>
                <a:t>MUNICIPALIDAD</a:t>
              </a:r>
            </a:p>
            <a:p>
              <a:pPr algn="ctr"/>
              <a:r>
                <a:rPr lang="es-ES" sz="667" dirty="0">
                  <a:solidFill>
                    <a:schemeClr val="bg1"/>
                  </a:solidFill>
                  <a:latin typeface="Arial Black" pitchFamily="34" charset="0"/>
                </a:rPr>
                <a:t>PROVINCIAL DEL CALLAO</a:t>
              </a:r>
              <a:endParaRPr lang="es-PE" sz="667" dirty="0">
                <a:solidFill>
                  <a:schemeClr val="bg1"/>
                </a:solidFill>
                <a:latin typeface="Arial Black" pitchFamily="34" charset="0"/>
              </a:endParaRPr>
            </a:p>
          </p:txBody>
        </p:sp>
      </p:grpSp>
      <p:sp>
        <p:nvSpPr>
          <p:cNvPr id="7" name="1 Título"/>
          <p:cNvSpPr txBox="1">
            <a:spLocks/>
          </p:cNvSpPr>
          <p:nvPr/>
        </p:nvSpPr>
        <p:spPr>
          <a:xfrm>
            <a:off x="2133669" y="282115"/>
            <a:ext cx="9530951" cy="408045"/>
          </a:xfrm>
          <a:prstGeom prst="rect">
            <a:avLst/>
          </a:prstGeom>
          <a:solidFill>
            <a:srgbClr val="37CBFF"/>
          </a:solidFill>
        </p:spPr>
        <p:txBody>
          <a:bodyPr vert="horz" lIns="121907" tIns="60953" rIns="121907" bIns="6095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PE" sz="2400" dirty="0">
                <a:ln w="18415" cmpd="sng">
                  <a:noFill/>
                  <a:prstDash val="solid"/>
                </a:ln>
                <a:latin typeface="Arial Black" pitchFamily="34" charset="0"/>
              </a:rPr>
              <a:t>ÁREA: PLANEAMIENTO URBANO</a:t>
            </a:r>
          </a:p>
        </p:txBody>
      </p:sp>
      <p:sp>
        <p:nvSpPr>
          <p:cNvPr id="2" name="1 Rectángulo"/>
          <p:cNvSpPr/>
          <p:nvPr/>
        </p:nvSpPr>
        <p:spPr>
          <a:xfrm>
            <a:off x="803141" y="809965"/>
            <a:ext cx="6096000" cy="1118319"/>
          </a:xfrm>
          <a:prstGeom prst="rect">
            <a:avLst/>
          </a:prstGeom>
        </p:spPr>
        <p:txBody>
          <a:bodyPr>
            <a:spAutoFit/>
          </a:bodyPr>
          <a:lstStyle/>
          <a:p>
            <a:pPr algn="ctr" defTabSz="1219170" fontAlgn="base">
              <a:spcBef>
                <a:spcPct val="0"/>
              </a:spcBef>
              <a:spcAft>
                <a:spcPct val="0"/>
              </a:spcAft>
              <a:tabLst>
                <a:tab pos="1676358" algn="l"/>
                <a:tab pos="2133547" algn="l"/>
              </a:tabLst>
            </a:pPr>
            <a:r>
              <a:rPr lang="es-ES" altLang="es-PE" sz="1867" b="1" dirty="0">
                <a:solidFill>
                  <a:prstClr val="black"/>
                </a:solidFill>
                <a:latin typeface="Arial Narrow" pitchFamily="34" charset="0"/>
                <a:ea typeface="Times New Roman" pitchFamily="18" charset="0"/>
              </a:rPr>
              <a:t>I</a:t>
            </a:r>
            <a:r>
              <a:rPr lang="es-ES" altLang="es-PE" sz="1867" b="1" dirty="0">
                <a:solidFill>
                  <a:prstClr val="black"/>
                </a:solidFill>
                <a:latin typeface="Arial Narrow" pitchFamily="34" charset="0"/>
                <a:ea typeface="Times New Roman" pitchFamily="18" charset="0"/>
                <a:cs typeface="Arial" pitchFamily="34" charset="0"/>
              </a:rPr>
              <a:t>NFORMACION  SUSTENTATORIA MEMORIA ANUAL 2018</a:t>
            </a:r>
            <a:endParaRPr lang="es-PE" altLang="es-PE" sz="1867" dirty="0">
              <a:solidFill>
                <a:prstClr val="black"/>
              </a:solidFill>
              <a:latin typeface="Arial" pitchFamily="34" charset="0"/>
              <a:cs typeface="Arial" pitchFamily="34" charset="0"/>
            </a:endParaRPr>
          </a:p>
          <a:p>
            <a:pPr algn="ctr" defTabSz="1219170" eaLnBrk="0" fontAlgn="base" hangingPunct="0">
              <a:spcBef>
                <a:spcPct val="0"/>
              </a:spcBef>
              <a:spcAft>
                <a:spcPct val="0"/>
              </a:spcAft>
              <a:tabLst>
                <a:tab pos="1676358" algn="l"/>
                <a:tab pos="2133547" algn="l"/>
              </a:tabLst>
            </a:pPr>
            <a:r>
              <a:rPr lang="es-ES" altLang="es-PE" sz="1600" b="1" dirty="0">
                <a:solidFill>
                  <a:prstClr val="black"/>
                </a:solidFill>
                <a:latin typeface="Arial Narrow" pitchFamily="34" charset="0"/>
                <a:ea typeface="Times New Roman" pitchFamily="18" charset="0"/>
                <a:cs typeface="Arial" pitchFamily="34" charset="0"/>
              </a:rPr>
              <a:t>UNIDAD ORGANICA: GERENCIA GENERAL DE DESARROLLO URBANO</a:t>
            </a:r>
          </a:p>
          <a:p>
            <a:pPr algn="ctr" defTabSz="1219170" eaLnBrk="0" fontAlgn="base" hangingPunct="0">
              <a:spcBef>
                <a:spcPct val="0"/>
              </a:spcBef>
              <a:spcAft>
                <a:spcPct val="0"/>
              </a:spcAft>
              <a:tabLst>
                <a:tab pos="1676358" algn="l"/>
                <a:tab pos="2133547" algn="l"/>
              </a:tabLst>
            </a:pPr>
            <a:r>
              <a:rPr lang="es-ES" altLang="es-PE" sz="1600" b="1" dirty="0">
                <a:solidFill>
                  <a:prstClr val="black"/>
                </a:solidFill>
                <a:latin typeface="Arial Narrow" pitchFamily="34" charset="0"/>
                <a:ea typeface="Times New Roman" pitchFamily="18" charset="0"/>
                <a:cs typeface="Arial" pitchFamily="34" charset="0"/>
              </a:rPr>
              <a:t>GERENCIA DE PLANEAMIENTO URBANO Y CATASTRO</a:t>
            </a:r>
          </a:p>
          <a:p>
            <a:pPr algn="ctr" defTabSz="1219170" eaLnBrk="0" fontAlgn="base" hangingPunct="0">
              <a:spcBef>
                <a:spcPct val="0"/>
              </a:spcBef>
              <a:spcAft>
                <a:spcPct val="0"/>
              </a:spcAft>
              <a:tabLst>
                <a:tab pos="1676358" algn="l"/>
                <a:tab pos="2133547" algn="l"/>
              </a:tabLst>
            </a:pPr>
            <a:r>
              <a:rPr lang="es-ES" altLang="es-PE" sz="1600" b="1" dirty="0">
                <a:solidFill>
                  <a:prstClr val="black"/>
                </a:solidFill>
                <a:latin typeface="Arial Narrow" pitchFamily="34" charset="0"/>
                <a:ea typeface="Times New Roman" pitchFamily="18" charset="0"/>
                <a:cs typeface="Arial" pitchFamily="34" charset="0"/>
              </a:rPr>
              <a:t>AREA : PLANEAMIENTO URBANO</a:t>
            </a:r>
          </a:p>
        </p:txBody>
      </p:sp>
      <p:sp>
        <p:nvSpPr>
          <p:cNvPr id="15" name="Rectangle 1"/>
          <p:cNvSpPr>
            <a:spLocks noChangeArrowheads="1"/>
          </p:cNvSpPr>
          <p:nvPr/>
        </p:nvSpPr>
        <p:spPr bwMode="auto">
          <a:xfrm>
            <a:off x="1432813" y="2256514"/>
            <a:ext cx="48366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fontAlgn="base">
              <a:spcBef>
                <a:spcPct val="0"/>
              </a:spcBef>
              <a:spcAft>
                <a:spcPct val="0"/>
              </a:spcAft>
              <a:tabLst>
                <a:tab pos="1257300" algn="l"/>
                <a:tab pos="1600200" algn="l"/>
              </a:tabLst>
              <a:defRPr>
                <a:solidFill>
                  <a:schemeClr val="tx1"/>
                </a:solidFill>
                <a:latin typeface="Arial" pitchFamily="34" charset="0"/>
                <a:cs typeface="Arial" pitchFamily="34" charset="0"/>
              </a:defRPr>
            </a:lvl1pPr>
            <a:lvl2pPr marL="457200" fontAlgn="base">
              <a:spcBef>
                <a:spcPct val="0"/>
              </a:spcBef>
              <a:spcAft>
                <a:spcPct val="0"/>
              </a:spcAft>
              <a:tabLst>
                <a:tab pos="1257300" algn="l"/>
                <a:tab pos="1600200" algn="l"/>
              </a:tabLst>
              <a:defRPr>
                <a:solidFill>
                  <a:schemeClr val="tx1"/>
                </a:solidFill>
                <a:latin typeface="Arial" pitchFamily="34" charset="0"/>
                <a:cs typeface="Arial" pitchFamily="34" charset="0"/>
              </a:defRPr>
            </a:lvl2pPr>
            <a:lvl3pPr marL="914400" fontAlgn="base">
              <a:spcBef>
                <a:spcPct val="0"/>
              </a:spcBef>
              <a:spcAft>
                <a:spcPct val="0"/>
              </a:spcAft>
              <a:tabLst>
                <a:tab pos="1257300" algn="l"/>
                <a:tab pos="1600200" algn="l"/>
              </a:tabLst>
              <a:defRPr>
                <a:solidFill>
                  <a:schemeClr val="tx1"/>
                </a:solidFill>
                <a:latin typeface="Arial" pitchFamily="34" charset="0"/>
                <a:cs typeface="Arial" pitchFamily="34" charset="0"/>
              </a:defRPr>
            </a:lvl3pPr>
            <a:lvl4pPr marL="1371600" fontAlgn="base">
              <a:spcBef>
                <a:spcPct val="0"/>
              </a:spcBef>
              <a:spcAft>
                <a:spcPct val="0"/>
              </a:spcAft>
              <a:tabLst>
                <a:tab pos="1257300" algn="l"/>
                <a:tab pos="1600200" algn="l"/>
              </a:tabLst>
              <a:defRPr>
                <a:solidFill>
                  <a:schemeClr val="tx1"/>
                </a:solidFill>
                <a:latin typeface="Arial" pitchFamily="34" charset="0"/>
                <a:cs typeface="Arial" pitchFamily="34" charset="0"/>
              </a:defRPr>
            </a:lvl4pPr>
            <a:lvl5pPr marL="1828800" fontAlgn="base">
              <a:spcBef>
                <a:spcPct val="0"/>
              </a:spcBef>
              <a:spcAft>
                <a:spcPct val="0"/>
              </a:spcAft>
              <a:tabLst>
                <a:tab pos="1257300" algn="l"/>
                <a:tab pos="1600200" algn="l"/>
              </a:tabLst>
              <a:defRPr>
                <a:solidFill>
                  <a:schemeClr val="tx1"/>
                </a:solidFill>
                <a:latin typeface="Arial" pitchFamily="34" charset="0"/>
                <a:cs typeface="Arial" pitchFamily="34" charset="0"/>
              </a:defRPr>
            </a:lvl5pPr>
            <a:lvl6pPr marL="2286000" fontAlgn="base">
              <a:spcBef>
                <a:spcPct val="0"/>
              </a:spcBef>
              <a:spcAft>
                <a:spcPct val="0"/>
              </a:spcAft>
              <a:tabLst>
                <a:tab pos="1257300" algn="l"/>
                <a:tab pos="1600200" algn="l"/>
              </a:tabLst>
              <a:defRPr>
                <a:solidFill>
                  <a:schemeClr val="tx1"/>
                </a:solidFill>
                <a:latin typeface="Arial" pitchFamily="34" charset="0"/>
                <a:cs typeface="Arial" pitchFamily="34" charset="0"/>
              </a:defRPr>
            </a:lvl6pPr>
            <a:lvl7pPr marL="2743200" fontAlgn="base">
              <a:spcBef>
                <a:spcPct val="0"/>
              </a:spcBef>
              <a:spcAft>
                <a:spcPct val="0"/>
              </a:spcAft>
              <a:tabLst>
                <a:tab pos="1257300" algn="l"/>
                <a:tab pos="1600200" algn="l"/>
              </a:tabLst>
              <a:defRPr>
                <a:solidFill>
                  <a:schemeClr val="tx1"/>
                </a:solidFill>
                <a:latin typeface="Arial" pitchFamily="34" charset="0"/>
                <a:cs typeface="Arial" pitchFamily="34" charset="0"/>
              </a:defRPr>
            </a:lvl7pPr>
            <a:lvl8pPr marL="3200400" fontAlgn="base">
              <a:spcBef>
                <a:spcPct val="0"/>
              </a:spcBef>
              <a:spcAft>
                <a:spcPct val="0"/>
              </a:spcAft>
              <a:tabLst>
                <a:tab pos="1257300" algn="l"/>
                <a:tab pos="1600200" algn="l"/>
              </a:tabLst>
              <a:defRPr>
                <a:solidFill>
                  <a:schemeClr val="tx1"/>
                </a:solidFill>
                <a:latin typeface="Arial" pitchFamily="34" charset="0"/>
                <a:cs typeface="Arial" pitchFamily="34" charset="0"/>
              </a:defRPr>
            </a:lvl8pPr>
            <a:lvl9pPr marL="3657600" fontAlgn="base">
              <a:spcBef>
                <a:spcPct val="0"/>
              </a:spcBef>
              <a:spcAft>
                <a:spcPct val="0"/>
              </a:spcAft>
              <a:tabLst>
                <a:tab pos="1257300" algn="l"/>
                <a:tab pos="1600200" algn="l"/>
              </a:tabLst>
              <a:defRPr>
                <a:solidFill>
                  <a:schemeClr val="tx1"/>
                </a:solidFill>
                <a:latin typeface="Arial" pitchFamily="34" charset="0"/>
                <a:cs typeface="Arial" pitchFamily="34" charset="0"/>
              </a:defRPr>
            </a:lvl9pPr>
          </a:lstStyle>
          <a:p>
            <a:pPr algn="ctr" defTabSz="1219170" eaLnBrk="0" hangingPunct="0">
              <a:tabLst>
                <a:tab pos="1676358" algn="l"/>
                <a:tab pos="2133547" algn="l"/>
              </a:tabLst>
            </a:pPr>
            <a:endParaRPr lang="es-PE" altLang="es-PE" sz="800" dirty="0"/>
          </a:p>
          <a:p>
            <a:pPr defTabSz="1219170" eaLnBrk="0" hangingPunct="0">
              <a:tabLst>
                <a:tab pos="1676358" algn="l"/>
                <a:tab pos="2133547" algn="l"/>
              </a:tabLst>
            </a:pPr>
            <a:r>
              <a:rPr lang="es-PE" altLang="es-PE" sz="1600" b="1" dirty="0">
                <a:latin typeface="Arial Narrow" pitchFamily="34" charset="0"/>
              </a:rPr>
              <a:t>CERTIFICACIONES  URBANAS Y VISACION DE PLANOS</a:t>
            </a:r>
            <a:endParaRPr lang="es-PE" altLang="es-PE" sz="2400" dirty="0"/>
          </a:p>
        </p:txBody>
      </p:sp>
      <p:pic>
        <p:nvPicPr>
          <p:cNvPr id="1026" name="Imagen 1"/>
          <p:cNvPicPr>
            <a:picLocks noChangeAspect="1" noChangeArrowheads="1"/>
          </p:cNvPicPr>
          <p:nvPr/>
        </p:nvPicPr>
        <p:blipFill>
          <a:blip r:embed="rId3">
            <a:extLst>
              <a:ext uri="{28A0092B-C50C-407E-A947-70E740481C1C}">
                <a14:useLocalDpi xmlns:a14="http://schemas.microsoft.com/office/drawing/2010/main" val="0"/>
              </a:ext>
            </a:extLst>
          </a:blip>
          <a:srcRect l="21596" t="35594" r="12228" b="28189"/>
          <a:stretch>
            <a:fillRect/>
          </a:stretch>
        </p:blipFill>
        <p:spPr bwMode="auto">
          <a:xfrm>
            <a:off x="803141" y="2852936"/>
            <a:ext cx="627682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3 Imagen"/>
          <p:cNvPicPr/>
          <p:nvPr/>
        </p:nvPicPr>
        <p:blipFill rotWithShape="1">
          <a:blip r:embed="rId4" cstate="print">
            <a:extLst>
              <a:ext uri="{28A0092B-C50C-407E-A947-70E740481C1C}">
                <a14:useLocalDpi xmlns:a14="http://schemas.microsoft.com/office/drawing/2010/main" val="0"/>
              </a:ext>
            </a:extLst>
          </a:blip>
          <a:srcRect l="33334" t="6397" r="33439" b="24556"/>
          <a:stretch/>
        </p:blipFill>
        <p:spPr bwMode="auto">
          <a:xfrm>
            <a:off x="7728181" y="836364"/>
            <a:ext cx="3744416" cy="5568619"/>
          </a:xfrm>
          <a:prstGeom prst="rect">
            <a:avLst/>
          </a:prstGeom>
          <a:ln>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7044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79510" y="718594"/>
            <a:ext cx="9606833" cy="108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fontAlgn="base">
              <a:spcBef>
                <a:spcPct val="0"/>
              </a:spcBef>
              <a:spcAft>
                <a:spcPct val="0"/>
              </a:spcAft>
              <a:tabLst>
                <a:tab pos="1257300" algn="l"/>
                <a:tab pos="1600200" algn="l"/>
              </a:tabLst>
              <a:defRPr>
                <a:solidFill>
                  <a:schemeClr val="tx1"/>
                </a:solidFill>
                <a:latin typeface="Arial" pitchFamily="34" charset="0"/>
                <a:cs typeface="Arial" pitchFamily="34" charset="0"/>
              </a:defRPr>
            </a:lvl1pPr>
            <a:lvl2pPr marL="457200" fontAlgn="base">
              <a:spcBef>
                <a:spcPct val="0"/>
              </a:spcBef>
              <a:spcAft>
                <a:spcPct val="0"/>
              </a:spcAft>
              <a:tabLst>
                <a:tab pos="1257300" algn="l"/>
                <a:tab pos="1600200" algn="l"/>
              </a:tabLst>
              <a:defRPr>
                <a:solidFill>
                  <a:schemeClr val="tx1"/>
                </a:solidFill>
                <a:latin typeface="Arial" pitchFamily="34" charset="0"/>
                <a:cs typeface="Arial" pitchFamily="34" charset="0"/>
              </a:defRPr>
            </a:lvl2pPr>
            <a:lvl3pPr marL="914400" fontAlgn="base">
              <a:spcBef>
                <a:spcPct val="0"/>
              </a:spcBef>
              <a:spcAft>
                <a:spcPct val="0"/>
              </a:spcAft>
              <a:tabLst>
                <a:tab pos="1257300" algn="l"/>
                <a:tab pos="1600200" algn="l"/>
              </a:tabLst>
              <a:defRPr>
                <a:solidFill>
                  <a:schemeClr val="tx1"/>
                </a:solidFill>
                <a:latin typeface="Arial" pitchFamily="34" charset="0"/>
                <a:cs typeface="Arial" pitchFamily="34" charset="0"/>
              </a:defRPr>
            </a:lvl3pPr>
            <a:lvl4pPr marL="1371600" fontAlgn="base">
              <a:spcBef>
                <a:spcPct val="0"/>
              </a:spcBef>
              <a:spcAft>
                <a:spcPct val="0"/>
              </a:spcAft>
              <a:tabLst>
                <a:tab pos="1257300" algn="l"/>
                <a:tab pos="1600200" algn="l"/>
              </a:tabLst>
              <a:defRPr>
                <a:solidFill>
                  <a:schemeClr val="tx1"/>
                </a:solidFill>
                <a:latin typeface="Arial" pitchFamily="34" charset="0"/>
                <a:cs typeface="Arial" pitchFamily="34" charset="0"/>
              </a:defRPr>
            </a:lvl4pPr>
            <a:lvl5pPr marL="1828800" fontAlgn="base">
              <a:spcBef>
                <a:spcPct val="0"/>
              </a:spcBef>
              <a:spcAft>
                <a:spcPct val="0"/>
              </a:spcAft>
              <a:tabLst>
                <a:tab pos="1257300" algn="l"/>
                <a:tab pos="1600200" algn="l"/>
              </a:tabLst>
              <a:defRPr>
                <a:solidFill>
                  <a:schemeClr val="tx1"/>
                </a:solidFill>
                <a:latin typeface="Arial" pitchFamily="34" charset="0"/>
                <a:cs typeface="Arial" pitchFamily="34" charset="0"/>
              </a:defRPr>
            </a:lvl5pPr>
            <a:lvl6pPr marL="2286000" fontAlgn="base">
              <a:spcBef>
                <a:spcPct val="0"/>
              </a:spcBef>
              <a:spcAft>
                <a:spcPct val="0"/>
              </a:spcAft>
              <a:tabLst>
                <a:tab pos="1257300" algn="l"/>
                <a:tab pos="1600200" algn="l"/>
              </a:tabLst>
              <a:defRPr>
                <a:solidFill>
                  <a:schemeClr val="tx1"/>
                </a:solidFill>
                <a:latin typeface="Arial" pitchFamily="34" charset="0"/>
                <a:cs typeface="Arial" pitchFamily="34" charset="0"/>
              </a:defRPr>
            </a:lvl6pPr>
            <a:lvl7pPr marL="2743200" fontAlgn="base">
              <a:spcBef>
                <a:spcPct val="0"/>
              </a:spcBef>
              <a:spcAft>
                <a:spcPct val="0"/>
              </a:spcAft>
              <a:tabLst>
                <a:tab pos="1257300" algn="l"/>
                <a:tab pos="1600200" algn="l"/>
              </a:tabLst>
              <a:defRPr>
                <a:solidFill>
                  <a:schemeClr val="tx1"/>
                </a:solidFill>
                <a:latin typeface="Arial" pitchFamily="34" charset="0"/>
                <a:cs typeface="Arial" pitchFamily="34" charset="0"/>
              </a:defRPr>
            </a:lvl7pPr>
            <a:lvl8pPr marL="3200400" fontAlgn="base">
              <a:spcBef>
                <a:spcPct val="0"/>
              </a:spcBef>
              <a:spcAft>
                <a:spcPct val="0"/>
              </a:spcAft>
              <a:tabLst>
                <a:tab pos="1257300" algn="l"/>
                <a:tab pos="1600200" algn="l"/>
              </a:tabLst>
              <a:defRPr>
                <a:solidFill>
                  <a:schemeClr val="tx1"/>
                </a:solidFill>
                <a:latin typeface="Arial" pitchFamily="34" charset="0"/>
                <a:cs typeface="Arial" pitchFamily="34" charset="0"/>
              </a:defRPr>
            </a:lvl8pPr>
            <a:lvl9pPr marL="3657600" fontAlgn="base">
              <a:spcBef>
                <a:spcPct val="0"/>
              </a:spcBef>
              <a:spcAft>
                <a:spcPct val="0"/>
              </a:spcAft>
              <a:tabLst>
                <a:tab pos="1257300" algn="l"/>
                <a:tab pos="1600200" algn="l"/>
              </a:tabLst>
              <a:defRPr>
                <a:solidFill>
                  <a:schemeClr val="tx1"/>
                </a:solidFill>
                <a:latin typeface="Arial" pitchFamily="34" charset="0"/>
                <a:cs typeface="Arial" pitchFamily="34" charset="0"/>
              </a:defRPr>
            </a:lvl9pPr>
          </a:lstStyle>
          <a:p>
            <a:pPr algn="ctr" defTabSz="1219170" eaLnBrk="0" hangingPunct="0">
              <a:tabLst>
                <a:tab pos="1676358" algn="l"/>
                <a:tab pos="2133547" algn="l"/>
              </a:tabLst>
            </a:pPr>
            <a:endParaRPr lang="es-PE" altLang="es-PE" sz="800" dirty="0"/>
          </a:p>
          <a:p>
            <a:pPr defTabSz="1219170" eaLnBrk="0" hangingPunct="0">
              <a:tabLst>
                <a:tab pos="1676358" algn="l"/>
                <a:tab pos="2133547" algn="l"/>
              </a:tabLst>
            </a:pPr>
            <a:r>
              <a:rPr lang="es-ES" altLang="es-PE" sz="1600" b="1" dirty="0">
                <a:latin typeface="Arial Narrow" pitchFamily="34" charset="0"/>
                <a:ea typeface="Times New Roman" pitchFamily="18" charset="0"/>
              </a:rPr>
              <a:t>LOGROS OBTENIDOS Y PRINCIPALES ACTIVIDADES Y/O TAREAS DESARROLLADAS EN EL AÑO 2018.</a:t>
            </a:r>
            <a:endParaRPr lang="es-PE" altLang="es-PE" sz="800" dirty="0"/>
          </a:p>
          <a:p>
            <a:pPr defTabSz="1219170" eaLnBrk="0" hangingPunct="0">
              <a:tabLst>
                <a:tab pos="1676358" algn="l"/>
                <a:tab pos="2133547" algn="l"/>
              </a:tabLst>
            </a:pPr>
            <a:r>
              <a:rPr lang="es-ES" altLang="es-PE" sz="1467" dirty="0">
                <a:ea typeface="Times New Roman" pitchFamily="18" charset="0"/>
              </a:rPr>
              <a:t>Logros obtenidos a través de las principales actividades y/o tareas desarrolladas e información estadística 2018:</a:t>
            </a:r>
            <a:endParaRPr lang="es-PE" altLang="es-PE" sz="800" dirty="0"/>
          </a:p>
          <a:p>
            <a:pPr defTabSz="1219170" eaLnBrk="0" hangingPunct="0">
              <a:tabLst>
                <a:tab pos="1676358" algn="l"/>
                <a:tab pos="2133547" algn="l"/>
              </a:tabLst>
            </a:pPr>
            <a:endParaRPr lang="es-PE" altLang="es-PE" sz="2400" dirty="0"/>
          </a:p>
        </p:txBody>
      </p:sp>
      <p:sp>
        <p:nvSpPr>
          <p:cNvPr id="4" name="1 Título"/>
          <p:cNvSpPr txBox="1">
            <a:spLocks/>
          </p:cNvSpPr>
          <p:nvPr/>
        </p:nvSpPr>
        <p:spPr>
          <a:xfrm>
            <a:off x="2133669" y="282115"/>
            <a:ext cx="9530951" cy="408045"/>
          </a:xfrm>
          <a:prstGeom prst="rect">
            <a:avLst/>
          </a:prstGeom>
          <a:solidFill>
            <a:srgbClr val="37CBFF"/>
          </a:solidFill>
        </p:spPr>
        <p:txBody>
          <a:bodyPr vert="horz" lIns="121907" tIns="60953" rIns="121907" bIns="6095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PE" sz="2400" dirty="0">
                <a:ln w="18415" cmpd="sng">
                  <a:noFill/>
                  <a:prstDash val="solid"/>
                </a:ln>
                <a:latin typeface="Arial Black" pitchFamily="34" charset="0"/>
              </a:rPr>
              <a:t>ÁREA: PLANEAMIENTO URBANO</a:t>
            </a:r>
          </a:p>
        </p:txBody>
      </p:sp>
      <p:grpSp>
        <p:nvGrpSpPr>
          <p:cNvPr id="5" name="4 Grupo"/>
          <p:cNvGrpSpPr/>
          <p:nvPr/>
        </p:nvGrpSpPr>
        <p:grpSpPr>
          <a:xfrm>
            <a:off x="239353" y="282115"/>
            <a:ext cx="1894316" cy="408046"/>
            <a:chOff x="179513" y="211585"/>
            <a:chExt cx="1420737" cy="306034"/>
          </a:xfrm>
        </p:grpSpPr>
        <p:sp>
          <p:nvSpPr>
            <p:cNvPr id="6" name="5 Rectángulo"/>
            <p:cNvSpPr/>
            <p:nvPr/>
          </p:nvSpPr>
          <p:spPr>
            <a:xfrm>
              <a:off x="179513" y="211585"/>
              <a:ext cx="1420737" cy="3060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pic>
          <p:nvPicPr>
            <p:cNvPr id="7"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423" y="212765"/>
              <a:ext cx="288031" cy="292949"/>
            </a:xfrm>
            <a:prstGeom prst="rect">
              <a:avLst/>
            </a:prstGeom>
          </p:spPr>
        </p:pic>
        <p:sp>
          <p:nvSpPr>
            <p:cNvPr id="8" name="7 Rectángulo"/>
            <p:cNvSpPr/>
            <p:nvPr/>
          </p:nvSpPr>
          <p:spPr>
            <a:xfrm>
              <a:off x="489051" y="241490"/>
              <a:ext cx="1061829" cy="223234"/>
            </a:xfrm>
            <a:prstGeom prst="rect">
              <a:avLst/>
            </a:prstGeom>
          </p:spPr>
          <p:txBody>
            <a:bodyPr wrap="none">
              <a:spAutoFit/>
            </a:bodyPr>
            <a:lstStyle/>
            <a:p>
              <a:pPr algn="ctr"/>
              <a:r>
                <a:rPr lang="es-ES" sz="667" dirty="0">
                  <a:solidFill>
                    <a:schemeClr val="bg1"/>
                  </a:solidFill>
                  <a:latin typeface="Arial Black" pitchFamily="34" charset="0"/>
                  <a:ea typeface="Times New Roman"/>
                </a:rPr>
                <a:t>MUNICIPALIDAD</a:t>
              </a:r>
            </a:p>
            <a:p>
              <a:pPr algn="ctr"/>
              <a:r>
                <a:rPr lang="es-ES" sz="667" dirty="0">
                  <a:solidFill>
                    <a:schemeClr val="bg1"/>
                  </a:solidFill>
                  <a:latin typeface="Arial Black" pitchFamily="34" charset="0"/>
                </a:rPr>
                <a:t>PROVINCIAL DEL CALLAO</a:t>
              </a:r>
              <a:endParaRPr lang="es-PE" sz="667" dirty="0">
                <a:solidFill>
                  <a:schemeClr val="bg1"/>
                </a:solidFill>
                <a:latin typeface="Arial Black" pitchFamily="34" charset="0"/>
              </a:endParaRPr>
            </a:p>
          </p:txBody>
        </p:sp>
      </p:grpSp>
      <p:pic>
        <p:nvPicPr>
          <p:cNvPr id="9" name="8 Imagen"/>
          <p:cNvPicPr/>
          <p:nvPr/>
        </p:nvPicPr>
        <p:blipFill rotWithShape="1">
          <a:blip r:embed="rId3" cstate="print">
            <a:extLst>
              <a:ext uri="{28A0092B-C50C-407E-A947-70E740481C1C}">
                <a14:useLocalDpi xmlns:a14="http://schemas.microsoft.com/office/drawing/2010/main" val="0"/>
              </a:ext>
            </a:extLst>
          </a:blip>
          <a:srcRect l="24420" t="18809" r="22798" b="7821"/>
          <a:stretch/>
        </p:blipFill>
        <p:spPr bwMode="auto">
          <a:xfrm>
            <a:off x="3407701" y="1412776"/>
            <a:ext cx="6723851" cy="4805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5324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9 Grupo"/>
          <p:cNvGrpSpPr/>
          <p:nvPr/>
        </p:nvGrpSpPr>
        <p:grpSpPr>
          <a:xfrm>
            <a:off x="1" y="273133"/>
            <a:ext cx="3225799" cy="767770"/>
            <a:chOff x="179513" y="211585"/>
            <a:chExt cx="1465647" cy="306034"/>
          </a:xfrm>
        </p:grpSpPr>
        <p:sp>
          <p:nvSpPr>
            <p:cNvPr id="6" name="2 Rectángulo"/>
            <p:cNvSpPr/>
            <p:nvPr/>
          </p:nvSpPr>
          <p:spPr>
            <a:xfrm>
              <a:off x="179513" y="211585"/>
              <a:ext cx="1420737" cy="3060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125"/>
            </a:p>
          </p:txBody>
        </p:sp>
        <p:pic>
          <p:nvPicPr>
            <p:cNvPr id="7"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084" y="211585"/>
              <a:ext cx="320897" cy="292949"/>
            </a:xfrm>
            <a:prstGeom prst="rect">
              <a:avLst/>
            </a:prstGeom>
          </p:spPr>
        </p:pic>
        <p:sp>
          <p:nvSpPr>
            <p:cNvPr id="8" name="8 Rectángulo"/>
            <p:cNvSpPr/>
            <p:nvPr/>
          </p:nvSpPr>
          <p:spPr>
            <a:xfrm>
              <a:off x="440533" y="306112"/>
              <a:ext cx="1204627" cy="122680"/>
            </a:xfrm>
            <a:prstGeom prst="rect">
              <a:avLst/>
            </a:prstGeom>
          </p:spPr>
          <p:txBody>
            <a:bodyPr wrap="square">
              <a:spAutoFit/>
            </a:bodyPr>
            <a:lstStyle/>
            <a:p>
              <a:pPr algn="ctr"/>
              <a:r>
                <a:rPr lang="es-ES" sz="700" dirty="0">
                  <a:latin typeface="Arial Black" pitchFamily="34" charset="0"/>
                  <a:ea typeface="Times New Roman"/>
                </a:rPr>
                <a:t>MUNICIPALIDAD</a:t>
              </a:r>
            </a:p>
            <a:p>
              <a:pPr algn="ctr"/>
              <a:r>
                <a:rPr lang="es-ES" sz="700" dirty="0">
                  <a:latin typeface="Arial Black" pitchFamily="34" charset="0"/>
                </a:rPr>
                <a:t>PROVINCIAL DEL CALLAO</a:t>
              </a:r>
              <a:endParaRPr lang="es-PE" sz="700" dirty="0">
                <a:latin typeface="Arial Black" pitchFamily="34" charset="0"/>
              </a:endParaRPr>
            </a:p>
          </p:txBody>
        </p:sp>
      </p:grpSp>
      <p:sp>
        <p:nvSpPr>
          <p:cNvPr id="9" name="1 Título"/>
          <p:cNvSpPr txBox="1">
            <a:spLocks/>
          </p:cNvSpPr>
          <p:nvPr/>
        </p:nvSpPr>
        <p:spPr>
          <a:xfrm>
            <a:off x="3115733" y="273134"/>
            <a:ext cx="9076267" cy="767770"/>
          </a:xfrm>
          <a:prstGeom prst="rect">
            <a:avLst/>
          </a:prstGeom>
          <a:solidFill>
            <a:srgbClr val="37CBFF"/>
          </a:solidFill>
        </p:spPr>
        <p:txBody>
          <a:bodyPr vert="horz" lIns="68573" tIns="34286" rIns="68573" bIns="3428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PE" sz="2400" dirty="0" smtClean="0">
                <a:ln w="18415" cmpd="sng">
                  <a:noFill/>
                  <a:prstDash val="solid"/>
                </a:ln>
                <a:latin typeface="Arial Black" pitchFamily="34" charset="0"/>
              </a:rPr>
              <a:t>ÁREA: HABILITACIONES </a:t>
            </a:r>
            <a:r>
              <a:rPr lang="es-PE" sz="2400" dirty="0">
                <a:ln w="18415" cmpd="sng">
                  <a:noFill/>
                  <a:prstDash val="solid"/>
                </a:ln>
                <a:latin typeface="Arial Black" pitchFamily="34" charset="0"/>
              </a:rPr>
              <a:t>URBANAS</a:t>
            </a:r>
          </a:p>
        </p:txBody>
      </p:sp>
      <p:graphicFrame>
        <p:nvGraphicFramePr>
          <p:cNvPr id="11" name="Tabla 10"/>
          <p:cNvGraphicFramePr>
            <a:graphicFrameLocks noGrp="1"/>
          </p:cNvGraphicFramePr>
          <p:nvPr>
            <p:extLst/>
          </p:nvPr>
        </p:nvGraphicFramePr>
        <p:xfrm>
          <a:off x="1694688" y="1556951"/>
          <a:ext cx="8667835" cy="4679630"/>
        </p:xfrm>
        <a:graphic>
          <a:graphicData uri="http://schemas.openxmlformats.org/drawingml/2006/table">
            <a:tbl>
              <a:tblPr firstRow="1" bandRow="1">
                <a:tableStyleId>{93296810-A885-4BE3-A3E7-6D5BEEA58F35}</a:tableStyleId>
              </a:tblPr>
              <a:tblGrid>
                <a:gridCol w="1976331"/>
                <a:gridCol w="2082693"/>
                <a:gridCol w="2794171"/>
                <a:gridCol w="1814640"/>
              </a:tblGrid>
              <a:tr h="7330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000" kern="1200" dirty="0" smtClean="0">
                          <a:solidFill>
                            <a:schemeClr val="tx1"/>
                          </a:solidFill>
                          <a:effectLst/>
                          <a:latin typeface="Arial Narrow" panose="020B0606020202030204" pitchFamily="34" charset="0"/>
                        </a:rPr>
                        <a:t>LOGROS OBTENIDOS</a:t>
                      </a:r>
                      <a:endParaRPr kumimoji="0" lang="es-PE" sz="1000" kern="1200" dirty="0" smtClean="0">
                        <a:solidFill>
                          <a:schemeClr val="tx1"/>
                        </a:solidFill>
                        <a:effectLst/>
                        <a:latin typeface="Arial Narrow" panose="020B0606020202030204" pitchFamily="34" charset="0"/>
                      </a:endParaRPr>
                    </a:p>
                    <a:p>
                      <a:pPr algn="ctr"/>
                      <a:endParaRPr lang="es-ES" sz="1000" dirty="0">
                        <a:solidFill>
                          <a:schemeClr val="tx1"/>
                        </a:solidFill>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kern="1200" dirty="0" smtClean="0">
                          <a:solidFill>
                            <a:schemeClr val="tx1"/>
                          </a:solidFill>
                          <a:effectLst/>
                          <a:latin typeface="Arial Narrow" panose="020B0606020202030204" pitchFamily="34" charset="0"/>
                        </a:rPr>
                        <a:t>DESCRIPCION DE LAS ACTIVIDADES Y TAREAS DESARROLADAS</a:t>
                      </a:r>
                      <a:endParaRPr lang="es-PE" sz="1000" kern="1200" dirty="0" smtClean="0">
                        <a:solidFill>
                          <a:schemeClr val="tx1"/>
                        </a:solidFill>
                        <a:effectLst/>
                        <a:latin typeface="Arial Narrow" panose="020B0606020202030204" pitchFamily="34" charset="0"/>
                      </a:endParaRPr>
                    </a:p>
                    <a:p>
                      <a:pPr algn="ctr"/>
                      <a:endParaRPr lang="es-ES" sz="1000" dirty="0">
                        <a:solidFill>
                          <a:schemeClr val="tx1"/>
                        </a:solidFill>
                        <a:latin typeface="Arial Narrow" panose="020B0606020202030204" pitchFamily="34" charset="0"/>
                      </a:endParaRPr>
                    </a:p>
                  </a:txBody>
                  <a:tcPr anchor="ctr"/>
                </a:tc>
                <a:tc>
                  <a:txBody>
                    <a:bodyPr/>
                    <a:lstStyle/>
                    <a:p>
                      <a:pPr algn="ctr"/>
                      <a:r>
                        <a:rPr lang="es-ES" sz="1000" kern="1200" dirty="0" smtClean="0">
                          <a:solidFill>
                            <a:schemeClr val="tx1"/>
                          </a:solidFill>
                          <a:effectLst/>
                          <a:latin typeface="Arial Narrow" panose="020B0606020202030204" pitchFamily="34" charset="0"/>
                        </a:rPr>
                        <a:t>META  ALCANZADA</a:t>
                      </a:r>
                      <a:endParaRPr lang="es-ES" sz="1000" dirty="0">
                        <a:solidFill>
                          <a:schemeClr val="tx1"/>
                        </a:solidFill>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dirty="0" smtClean="0">
                          <a:solidFill>
                            <a:schemeClr val="tx1"/>
                          </a:solidFill>
                          <a:effectLst/>
                          <a:latin typeface="Arial Narrow" panose="020B0606020202030204" pitchFamily="34" charset="0"/>
                        </a:rPr>
                        <a:t>DIFICULTADES PRESENTADAS</a:t>
                      </a:r>
                      <a:endParaRPr lang="es-PE" sz="1000" dirty="0" smtClean="0">
                        <a:solidFill>
                          <a:schemeClr val="tx1"/>
                        </a:solidFill>
                        <a:effectLst/>
                        <a:latin typeface="Arial Narrow" panose="020B0606020202030204" pitchFamily="34" charset="0"/>
                      </a:endParaRPr>
                    </a:p>
                    <a:p>
                      <a:pPr algn="ctr"/>
                      <a:endParaRPr lang="es-ES" sz="1000" dirty="0">
                        <a:solidFill>
                          <a:schemeClr val="tx1"/>
                        </a:solidFill>
                        <a:latin typeface="Arial Narrow" panose="020B0606020202030204" pitchFamily="34" charset="0"/>
                      </a:endParaRPr>
                    </a:p>
                  </a:txBody>
                  <a:tcPr anchor="ctr"/>
                </a:tc>
              </a:tr>
              <a:tr h="3946617">
                <a:tc>
                  <a:txBody>
                    <a:bodyPr/>
                    <a:lstStyle/>
                    <a:p>
                      <a:pPr marL="93663" indent="0" algn="just">
                        <a:spcAft>
                          <a:spcPts val="0"/>
                        </a:spcAft>
                      </a:pPr>
                      <a:r>
                        <a:rPr lang="es-ES" sz="900" dirty="0" smtClean="0">
                          <a:effectLst/>
                        </a:rPr>
                        <a:t>1.-Incremento de la expansión urbana.</a:t>
                      </a:r>
                    </a:p>
                    <a:p>
                      <a:pPr marL="93663" indent="0" algn="just">
                        <a:spcAft>
                          <a:spcPts val="0"/>
                        </a:spcAft>
                      </a:pPr>
                      <a:endParaRPr lang="es-PE" sz="900" dirty="0" smtClean="0">
                        <a:effectLst/>
                      </a:endParaRPr>
                    </a:p>
                    <a:p>
                      <a:pPr marL="93663" indent="0" algn="just">
                        <a:spcAft>
                          <a:spcPts val="0"/>
                        </a:spcAft>
                      </a:pPr>
                      <a:r>
                        <a:rPr lang="es-ES" sz="900" dirty="0" smtClean="0">
                          <a:effectLst/>
                        </a:rPr>
                        <a:t>2.-La infraestructura urbana se desarrolla.</a:t>
                      </a:r>
                      <a:endParaRPr lang="es-PE" sz="900" dirty="0" smtClean="0">
                        <a:effectLst/>
                      </a:endParaRPr>
                    </a:p>
                    <a:p>
                      <a:pPr marL="93663" indent="0" algn="just">
                        <a:spcAft>
                          <a:spcPts val="0"/>
                        </a:spcAft>
                      </a:pPr>
                      <a:r>
                        <a:rPr lang="es-ES" sz="900" dirty="0" smtClean="0">
                          <a:effectLst/>
                        </a:rPr>
                        <a:t>Creación de nuevas industrias, comercios y urbanizaciones  que beneficiará a la población chalaca. </a:t>
                      </a:r>
                    </a:p>
                    <a:p>
                      <a:pPr marL="93663" indent="0" algn="just">
                        <a:spcAft>
                          <a:spcPts val="0"/>
                        </a:spcAft>
                      </a:pPr>
                      <a:endParaRPr lang="es-PE" sz="900" dirty="0" smtClean="0">
                        <a:effectLst/>
                      </a:endParaRPr>
                    </a:p>
                    <a:p>
                      <a:pPr marL="93663" indent="0" algn="just">
                        <a:spcAft>
                          <a:spcPts val="0"/>
                        </a:spcAft>
                      </a:pPr>
                      <a:r>
                        <a:rPr lang="es-ES" sz="900" dirty="0" smtClean="0">
                          <a:effectLst/>
                        </a:rPr>
                        <a:t>3.-Generación de mayor empleo.</a:t>
                      </a:r>
                    </a:p>
                    <a:p>
                      <a:pPr marL="93663" indent="0" algn="just">
                        <a:spcAft>
                          <a:spcPts val="0"/>
                        </a:spcAft>
                      </a:pPr>
                      <a:endParaRPr lang="es-PE" sz="900" dirty="0" smtClean="0">
                        <a:effectLst/>
                      </a:endParaRPr>
                    </a:p>
                    <a:p>
                      <a:pPr marL="93663" indent="0" algn="just">
                        <a:spcAft>
                          <a:spcPts val="0"/>
                        </a:spcAft>
                      </a:pPr>
                      <a:r>
                        <a:rPr lang="es-ES" sz="900" dirty="0" smtClean="0">
                          <a:effectLst/>
                        </a:rPr>
                        <a:t>4.-Incremento significativo de ingresos a la MPC por recursos .</a:t>
                      </a:r>
                    </a:p>
                    <a:p>
                      <a:pPr marL="93663" indent="0" algn="just">
                        <a:spcAft>
                          <a:spcPts val="0"/>
                        </a:spcAft>
                      </a:pPr>
                      <a:endParaRPr lang="es-PE" sz="900" dirty="0" smtClean="0">
                        <a:effectLst/>
                      </a:endParaRPr>
                    </a:p>
                    <a:p>
                      <a:pPr marL="93663" indent="0" algn="just">
                        <a:spcAft>
                          <a:spcPts val="0"/>
                        </a:spcAft>
                      </a:pPr>
                      <a:r>
                        <a:rPr lang="es-ES" sz="900" dirty="0" smtClean="0">
                          <a:effectLst/>
                        </a:rPr>
                        <a:t>5.-El sistema de interconexión vial mejora y genera nuevas instalaciones de agua, alcantarillado, luz eléctrica, otros.</a:t>
                      </a:r>
                    </a:p>
                    <a:p>
                      <a:pPr marL="93663" indent="0" algn="just">
                        <a:spcAft>
                          <a:spcPts val="0"/>
                        </a:spcAft>
                      </a:pPr>
                      <a:endParaRPr lang="es-PE" sz="900" dirty="0" smtClean="0">
                        <a:effectLst/>
                      </a:endParaRPr>
                    </a:p>
                    <a:p>
                      <a:pPr marL="93663" indent="0" algn="just">
                        <a:spcAft>
                          <a:spcPts val="0"/>
                        </a:spcAft>
                      </a:pPr>
                      <a:r>
                        <a:rPr lang="es-ES" sz="900" dirty="0" smtClean="0">
                          <a:effectLst/>
                        </a:rPr>
                        <a:t>6. Como logro se efectuaron 03 habilitaciones Urbanas de los terrenos del aeropuerto, tema de interés nacional</a:t>
                      </a:r>
                      <a:endParaRPr lang="es-PE" sz="900" dirty="0" smtClean="0">
                        <a:effectLst/>
                      </a:endParaRPr>
                    </a:p>
                    <a:p>
                      <a:endParaRPr lang="es-ES" sz="900" dirty="0"/>
                    </a:p>
                  </a:txBody>
                  <a:tcPr/>
                </a:tc>
                <a:tc>
                  <a:txBody>
                    <a:bodyPr/>
                    <a:lstStyle/>
                    <a:p>
                      <a:pPr marL="0" indent="0" algn="l">
                        <a:spcAft>
                          <a:spcPts val="0"/>
                        </a:spcAft>
                        <a:buNone/>
                      </a:pPr>
                      <a:r>
                        <a:rPr lang="es-PE" sz="900" dirty="0" smtClean="0">
                          <a:effectLst/>
                        </a:rPr>
                        <a:t>1.</a:t>
                      </a:r>
                      <a:r>
                        <a:rPr lang="es-PE" sz="900" baseline="0" dirty="0" smtClean="0">
                          <a:effectLst/>
                        </a:rPr>
                        <a:t> </a:t>
                      </a:r>
                      <a:r>
                        <a:rPr lang="es-PE" sz="900" dirty="0" smtClean="0">
                          <a:effectLst/>
                        </a:rPr>
                        <a:t>Aprobación Proyectos HU.</a:t>
                      </a:r>
                    </a:p>
                    <a:p>
                      <a:pPr marL="0" indent="0" algn="l">
                        <a:spcAft>
                          <a:spcPts val="0"/>
                        </a:spcAft>
                        <a:buNone/>
                      </a:pPr>
                      <a:endParaRPr lang="es-PE" sz="900" dirty="0" smtClean="0">
                        <a:effectLst/>
                      </a:endParaRPr>
                    </a:p>
                    <a:p>
                      <a:pPr marL="0" indent="0" algn="l">
                        <a:spcAft>
                          <a:spcPts val="0"/>
                        </a:spcAft>
                        <a:buNone/>
                      </a:pPr>
                      <a:r>
                        <a:rPr lang="es-PE" sz="900" dirty="0" smtClean="0">
                          <a:effectLst/>
                        </a:rPr>
                        <a:t>2. Regularización HU.</a:t>
                      </a:r>
                    </a:p>
                    <a:p>
                      <a:pPr marL="0" indent="0" algn="l">
                        <a:spcAft>
                          <a:spcPts val="0"/>
                        </a:spcAft>
                        <a:buNone/>
                      </a:pPr>
                      <a:endParaRPr lang="es-PE" sz="900" dirty="0" smtClean="0">
                        <a:effectLst/>
                      </a:endParaRPr>
                    </a:p>
                    <a:p>
                      <a:pPr marL="0" indent="0" algn="l">
                        <a:spcAft>
                          <a:spcPts val="0"/>
                        </a:spcAft>
                        <a:buNone/>
                      </a:pPr>
                      <a:r>
                        <a:rPr lang="es-PE" sz="900" dirty="0" smtClean="0">
                          <a:effectLst/>
                        </a:rPr>
                        <a:t>3. Modificaciones de Habilitaciones Urbanas.</a:t>
                      </a:r>
                    </a:p>
                    <a:p>
                      <a:pPr marL="0" indent="0" algn="l">
                        <a:spcAft>
                          <a:spcPts val="0"/>
                        </a:spcAft>
                        <a:buNone/>
                      </a:pPr>
                      <a:endParaRPr lang="es-PE" sz="900" dirty="0" smtClean="0">
                        <a:effectLst/>
                      </a:endParaRPr>
                    </a:p>
                    <a:p>
                      <a:pPr marL="0" indent="0" algn="l">
                        <a:spcAft>
                          <a:spcPts val="0"/>
                        </a:spcAft>
                        <a:buNone/>
                      </a:pPr>
                      <a:r>
                        <a:rPr lang="es-PE" sz="900" dirty="0" smtClean="0">
                          <a:effectLst/>
                        </a:rPr>
                        <a:t>4. Recepción de Obra.</a:t>
                      </a:r>
                    </a:p>
                    <a:p>
                      <a:pPr marL="0" indent="0" algn="l">
                        <a:spcAft>
                          <a:spcPts val="0"/>
                        </a:spcAft>
                        <a:buNone/>
                      </a:pPr>
                      <a:endParaRPr lang="es-PE" sz="900" dirty="0" smtClean="0">
                        <a:effectLst/>
                      </a:endParaRPr>
                    </a:p>
                    <a:p>
                      <a:pPr marL="0" indent="0" algn="l">
                        <a:spcAft>
                          <a:spcPts val="0"/>
                        </a:spcAft>
                        <a:buNone/>
                      </a:pPr>
                      <a:r>
                        <a:rPr lang="es-PE" sz="900" dirty="0" smtClean="0">
                          <a:effectLst/>
                        </a:rPr>
                        <a:t>5. Independizaciones. </a:t>
                      </a:r>
                    </a:p>
                    <a:p>
                      <a:pPr marL="0" indent="0" algn="l">
                        <a:spcAft>
                          <a:spcPts val="0"/>
                        </a:spcAft>
                        <a:buNone/>
                      </a:pPr>
                      <a:endParaRPr lang="es-PE" sz="900" dirty="0" smtClean="0">
                        <a:effectLst/>
                      </a:endParaRPr>
                    </a:p>
                    <a:p>
                      <a:pPr marL="0" indent="0" algn="l">
                        <a:spcAft>
                          <a:spcPts val="0"/>
                        </a:spcAft>
                        <a:buNone/>
                      </a:pPr>
                      <a:r>
                        <a:rPr lang="es-PE" sz="900" dirty="0" smtClean="0">
                          <a:effectLst/>
                        </a:rPr>
                        <a:t>6. Subdivisiones .</a:t>
                      </a:r>
                    </a:p>
                    <a:p>
                      <a:pPr marL="0" indent="0" algn="l">
                        <a:spcAft>
                          <a:spcPts val="0"/>
                        </a:spcAft>
                        <a:buNone/>
                      </a:pPr>
                      <a:endParaRPr lang="es-PE" sz="900" dirty="0" smtClean="0">
                        <a:effectLst/>
                      </a:endParaRPr>
                    </a:p>
                    <a:p>
                      <a:pPr marL="0" indent="0" algn="l">
                        <a:spcAft>
                          <a:spcPts val="0"/>
                        </a:spcAft>
                        <a:buNone/>
                      </a:pPr>
                      <a:r>
                        <a:rPr lang="es-PE" sz="900" dirty="0" smtClean="0">
                          <a:effectLst/>
                        </a:rPr>
                        <a:t>7. Consultas diversas.</a:t>
                      </a:r>
                    </a:p>
                    <a:p>
                      <a:pPr marL="0" indent="0" algn="l">
                        <a:spcAft>
                          <a:spcPts val="0"/>
                        </a:spcAft>
                        <a:buNone/>
                      </a:pPr>
                      <a:endParaRPr lang="es-PE" sz="900" dirty="0" smtClean="0">
                        <a:effectLst/>
                      </a:endParaRPr>
                    </a:p>
                    <a:p>
                      <a:pPr marL="0" indent="0" algn="l">
                        <a:spcAft>
                          <a:spcPts val="0"/>
                        </a:spcAft>
                        <a:buNone/>
                      </a:pPr>
                      <a:r>
                        <a:rPr lang="es-PE" sz="900" dirty="0" smtClean="0">
                          <a:effectLst/>
                        </a:rPr>
                        <a:t>8. Actividades Varias.</a:t>
                      </a:r>
                    </a:p>
                    <a:p>
                      <a:endParaRPr lang="es-ES" sz="900" dirty="0"/>
                    </a:p>
                  </a:txBody>
                  <a:tcPr/>
                </a:tc>
                <a:tc>
                  <a:txBody>
                    <a:bodyPr/>
                    <a:lstStyle/>
                    <a:p>
                      <a:endParaRPr lang="es-ES" sz="900" dirty="0"/>
                    </a:p>
                  </a:txBody>
                  <a:tcPr/>
                </a:tc>
                <a:tc>
                  <a:txBody>
                    <a:bodyPr/>
                    <a:lstStyle/>
                    <a:p>
                      <a:pPr marL="0" algn="l" defTabSz="914400" rtl="0" eaLnBrk="1" latinLnBrk="0" hangingPunct="1">
                        <a:spcAft>
                          <a:spcPts val="0"/>
                        </a:spcAft>
                      </a:pPr>
                      <a:r>
                        <a:rPr lang="es-PE" sz="900" dirty="0" smtClean="0">
                          <a:effectLst/>
                        </a:rPr>
                        <a:t>1.- Recurrentes omiten algunos requisitos al presentar sus expedientes.</a:t>
                      </a:r>
                    </a:p>
                    <a:p>
                      <a:pPr marL="0" algn="l" defTabSz="914400" rtl="0" eaLnBrk="1" latinLnBrk="0" hangingPunct="1">
                        <a:spcAft>
                          <a:spcPts val="0"/>
                        </a:spcAft>
                      </a:pPr>
                      <a:endParaRPr lang="es-PE" sz="700" dirty="0" smtClean="0">
                        <a:effectLst/>
                      </a:endParaRPr>
                    </a:p>
                    <a:p>
                      <a:pPr marL="0" algn="l" defTabSz="914400" rtl="0" eaLnBrk="1" latinLnBrk="0" hangingPunct="1">
                        <a:spcAft>
                          <a:spcPts val="0"/>
                        </a:spcAft>
                      </a:pPr>
                      <a:r>
                        <a:rPr lang="es-PE" sz="900" dirty="0" smtClean="0">
                          <a:effectLst/>
                        </a:rPr>
                        <a:t>2.- Demora en el levantamiento de observaciones por cuenta del solicitante, así como demora en el cancelación de los aportes reglamentarios </a:t>
                      </a:r>
                      <a:r>
                        <a:rPr lang="es-PE" sz="900" kern="1200" dirty="0" smtClean="0">
                          <a:effectLst/>
                        </a:rPr>
                        <a:t>redimidos en dinero.</a:t>
                      </a:r>
                      <a:r>
                        <a:rPr lang="es-ES" sz="900" kern="1200" dirty="0" smtClean="0">
                          <a:effectLst/>
                        </a:rPr>
                        <a:t> </a:t>
                      </a:r>
                    </a:p>
                    <a:p>
                      <a:pPr marL="0" algn="l" defTabSz="914400" rtl="0" eaLnBrk="1" latinLnBrk="0" hangingPunct="1">
                        <a:spcAft>
                          <a:spcPts val="0"/>
                        </a:spcAft>
                      </a:pPr>
                      <a:endParaRPr lang="es-ES" sz="900" kern="1200" dirty="0" smtClean="0">
                        <a:effectLst/>
                      </a:endParaRPr>
                    </a:p>
                    <a:p>
                      <a:pPr marL="0" algn="l" defTabSz="914400" rtl="0" eaLnBrk="1" latinLnBrk="0" hangingPunct="1">
                        <a:spcAft>
                          <a:spcPts val="0"/>
                        </a:spcAft>
                      </a:pPr>
                      <a:r>
                        <a:rPr lang="es-ES" sz="900" kern="1200" dirty="0" smtClean="0">
                          <a:effectLst/>
                        </a:rPr>
                        <a:t>3.- Gran cantidad de consultas varias sin pago de trámite administrativo.</a:t>
                      </a:r>
                      <a:endParaRPr lang="es-PE" sz="900" kern="1200" dirty="0" smtClean="0">
                        <a:effectLst/>
                      </a:endParaRPr>
                    </a:p>
                    <a:p>
                      <a:endParaRPr lang="es-ES" sz="900" dirty="0"/>
                    </a:p>
                  </a:txBody>
                  <a:tcPr/>
                </a:tc>
              </a:tr>
            </a:tbl>
          </a:graphicData>
        </a:graphic>
      </p:graphicFrame>
      <p:sp>
        <p:nvSpPr>
          <p:cNvPr id="12" name="4 Rectángulo"/>
          <p:cNvSpPr/>
          <p:nvPr/>
        </p:nvSpPr>
        <p:spPr>
          <a:xfrm>
            <a:off x="5983762" y="2580651"/>
            <a:ext cx="1140708" cy="715581"/>
          </a:xfrm>
          <a:prstGeom prst="rect">
            <a:avLst/>
          </a:prstGeom>
        </p:spPr>
        <p:txBody>
          <a:bodyPr wrap="square">
            <a:spAutoFit/>
          </a:bodyPr>
          <a:lstStyle/>
          <a:p>
            <a:pPr algn="ctr"/>
            <a:r>
              <a:rPr lang="es-PE" sz="3000" b="1" dirty="0">
                <a:effectLst>
                  <a:outerShdw blurRad="38100" dist="38100" dir="2700000" algn="tl">
                    <a:srgbClr val="000000">
                      <a:alpha val="43137"/>
                    </a:srgbClr>
                  </a:outerShdw>
                </a:effectLst>
              </a:rPr>
              <a:t>71</a:t>
            </a:r>
          </a:p>
          <a:p>
            <a:pPr algn="ctr"/>
            <a:r>
              <a:rPr lang="es-PE" sz="1050" b="1" i="1" dirty="0">
                <a:effectLst>
                  <a:outerShdw blurRad="38100" dist="38100" dir="2700000" algn="tl">
                    <a:srgbClr val="000000">
                      <a:alpha val="43137"/>
                    </a:srgbClr>
                  </a:outerShdw>
                </a:effectLst>
              </a:rPr>
              <a:t>Expedientes            </a:t>
            </a:r>
          </a:p>
        </p:txBody>
      </p:sp>
      <p:sp>
        <p:nvSpPr>
          <p:cNvPr id="13" name="16 Rectángulo"/>
          <p:cNvSpPr/>
          <p:nvPr/>
        </p:nvSpPr>
        <p:spPr>
          <a:xfrm>
            <a:off x="7406895" y="2580651"/>
            <a:ext cx="1140708" cy="715581"/>
          </a:xfrm>
          <a:prstGeom prst="rect">
            <a:avLst/>
          </a:prstGeom>
        </p:spPr>
        <p:txBody>
          <a:bodyPr wrap="square">
            <a:spAutoFit/>
          </a:bodyPr>
          <a:lstStyle/>
          <a:p>
            <a:pPr algn="ctr"/>
            <a:r>
              <a:rPr lang="es-PE" sz="3000" b="1" dirty="0">
                <a:effectLst>
                  <a:outerShdw blurRad="38100" dist="38100" dir="2700000" algn="tl">
                    <a:srgbClr val="000000">
                      <a:alpha val="43137"/>
                    </a:srgbClr>
                  </a:outerShdw>
                </a:effectLst>
              </a:rPr>
              <a:t>562</a:t>
            </a:r>
          </a:p>
          <a:p>
            <a:pPr algn="ctr"/>
            <a:r>
              <a:rPr lang="es-PE" sz="1050" b="1" i="1" dirty="0">
                <a:effectLst>
                  <a:outerShdw blurRad="38100" dist="38100" dir="2700000" algn="tl">
                    <a:srgbClr val="000000">
                      <a:alpha val="43137"/>
                    </a:srgbClr>
                  </a:outerShdw>
                </a:effectLst>
              </a:rPr>
              <a:t>Consultas Varias            </a:t>
            </a:r>
          </a:p>
        </p:txBody>
      </p:sp>
      <p:graphicFrame>
        <p:nvGraphicFramePr>
          <p:cNvPr id="14" name="3 Gráfico"/>
          <p:cNvGraphicFramePr/>
          <p:nvPr>
            <p:extLst/>
          </p:nvPr>
        </p:nvGraphicFramePr>
        <p:xfrm>
          <a:off x="5983763" y="3296230"/>
          <a:ext cx="2690338" cy="2583870"/>
        </p:xfrm>
        <a:graphic>
          <a:graphicData uri="http://schemas.openxmlformats.org/drawingml/2006/chart">
            <c:chart xmlns:c="http://schemas.openxmlformats.org/drawingml/2006/chart" xmlns:r="http://schemas.openxmlformats.org/officeDocument/2006/relationships" r:id="rId3"/>
          </a:graphicData>
        </a:graphic>
      </p:graphicFrame>
      <p:sp>
        <p:nvSpPr>
          <p:cNvPr id="15" name="5 Rectángulo"/>
          <p:cNvSpPr/>
          <p:nvPr/>
        </p:nvSpPr>
        <p:spPr>
          <a:xfrm>
            <a:off x="2005678" y="6248992"/>
            <a:ext cx="6765090" cy="230832"/>
          </a:xfrm>
          <a:prstGeom prst="rect">
            <a:avLst/>
          </a:prstGeom>
        </p:spPr>
        <p:txBody>
          <a:bodyPr wrap="square">
            <a:spAutoFit/>
          </a:bodyPr>
          <a:lstStyle/>
          <a:p>
            <a:r>
              <a:rPr lang="es-ES" sz="900" b="1" i="1" dirty="0"/>
              <a:t>Zona Cobertura:	 </a:t>
            </a:r>
            <a:r>
              <a:rPr lang="es-ES" sz="900" i="1" dirty="0"/>
              <a:t>CERCADO CALLAO / </a:t>
            </a:r>
            <a:r>
              <a:rPr lang="es-ES" sz="900" b="1" i="1" dirty="0"/>
              <a:t>Nº de Beneficiarios: </a:t>
            </a:r>
            <a:r>
              <a:rPr lang="es-ES" sz="900" i="1" dirty="0"/>
              <a:t>Variable, beneficiarios directos e indirectos / </a:t>
            </a:r>
            <a:r>
              <a:rPr lang="es-ES" sz="900" b="1" i="1" dirty="0"/>
              <a:t>Ubicación: </a:t>
            </a:r>
            <a:r>
              <a:rPr lang="es-ES" sz="900" i="1" dirty="0"/>
              <a:t>CERCADO CALLAO</a:t>
            </a:r>
            <a:r>
              <a:rPr lang="es-ES" sz="900" b="1" i="1" dirty="0"/>
              <a:t>	</a:t>
            </a:r>
          </a:p>
        </p:txBody>
      </p:sp>
    </p:spTree>
    <p:extLst>
      <p:ext uri="{BB962C8B-B14F-4D97-AF65-F5344CB8AC3E}">
        <p14:creationId xmlns:p14="http://schemas.microsoft.com/office/powerpoint/2010/main" val="2486597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6677814" y="1708444"/>
            <a:ext cx="5439172" cy="4351338"/>
          </a:xfrm>
        </p:spPr>
      </p:pic>
      <p:grpSp>
        <p:nvGrpSpPr>
          <p:cNvPr id="5" name="9 Grupo"/>
          <p:cNvGrpSpPr/>
          <p:nvPr/>
        </p:nvGrpSpPr>
        <p:grpSpPr>
          <a:xfrm>
            <a:off x="2" y="227104"/>
            <a:ext cx="2704669" cy="767770"/>
            <a:chOff x="179513" y="211585"/>
            <a:chExt cx="1465647" cy="306034"/>
          </a:xfrm>
        </p:grpSpPr>
        <p:sp>
          <p:nvSpPr>
            <p:cNvPr id="6" name="2 Rectángulo"/>
            <p:cNvSpPr/>
            <p:nvPr/>
          </p:nvSpPr>
          <p:spPr>
            <a:xfrm>
              <a:off x="179513" y="211585"/>
              <a:ext cx="1420737" cy="3060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125"/>
            </a:p>
          </p:txBody>
        </p:sp>
        <p:pic>
          <p:nvPicPr>
            <p:cNvPr id="7"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84" y="211585"/>
              <a:ext cx="320897" cy="292949"/>
            </a:xfrm>
            <a:prstGeom prst="rect">
              <a:avLst/>
            </a:prstGeom>
          </p:spPr>
        </p:pic>
        <p:sp>
          <p:nvSpPr>
            <p:cNvPr id="8" name="8 Rectángulo"/>
            <p:cNvSpPr/>
            <p:nvPr/>
          </p:nvSpPr>
          <p:spPr>
            <a:xfrm>
              <a:off x="440533" y="306112"/>
              <a:ext cx="1204627" cy="122680"/>
            </a:xfrm>
            <a:prstGeom prst="rect">
              <a:avLst/>
            </a:prstGeom>
          </p:spPr>
          <p:txBody>
            <a:bodyPr wrap="square">
              <a:spAutoFit/>
            </a:bodyPr>
            <a:lstStyle/>
            <a:p>
              <a:pPr algn="ctr"/>
              <a:r>
                <a:rPr lang="es-ES" sz="700" dirty="0">
                  <a:latin typeface="Arial Black" pitchFamily="34" charset="0"/>
                  <a:ea typeface="Times New Roman"/>
                </a:rPr>
                <a:t>MUNICIPALIDAD</a:t>
              </a:r>
            </a:p>
            <a:p>
              <a:pPr algn="ctr"/>
              <a:r>
                <a:rPr lang="es-ES" sz="700" dirty="0">
                  <a:latin typeface="Arial Black" pitchFamily="34" charset="0"/>
                </a:rPr>
                <a:t>PROVINCIAL DEL CALLAO</a:t>
              </a:r>
              <a:endParaRPr lang="es-PE" sz="700" dirty="0">
                <a:latin typeface="Arial Black" pitchFamily="34" charset="0"/>
              </a:endParaRPr>
            </a:p>
          </p:txBody>
        </p:sp>
      </p:grpSp>
      <p:sp>
        <p:nvSpPr>
          <p:cNvPr id="9" name="1 Título"/>
          <p:cNvSpPr txBox="1">
            <a:spLocks/>
          </p:cNvSpPr>
          <p:nvPr/>
        </p:nvSpPr>
        <p:spPr>
          <a:xfrm>
            <a:off x="2621794" y="227105"/>
            <a:ext cx="9570206" cy="767770"/>
          </a:xfrm>
          <a:prstGeom prst="rect">
            <a:avLst/>
          </a:prstGeom>
          <a:solidFill>
            <a:srgbClr val="37CBFF"/>
          </a:solidFill>
        </p:spPr>
        <p:txBody>
          <a:bodyPr vert="horz" lIns="68573" tIns="34286" rIns="68573" bIns="3428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2000" dirty="0" smtClean="0">
                <a:ln w="18415" cmpd="sng">
                  <a:noFill/>
                  <a:prstDash val="solid"/>
                </a:ln>
                <a:latin typeface="Arial Black" pitchFamily="34" charset="0"/>
              </a:rPr>
              <a:t>SECTORES EN OQUENDO CON LICENCIA DE HABILITACION URBANA</a:t>
            </a:r>
            <a:endParaRPr lang="es-PE" sz="2000" dirty="0">
              <a:ln w="18415" cmpd="sng">
                <a:noFill/>
                <a:prstDash val="solid"/>
              </a:ln>
              <a:latin typeface="Arial Black" pitchFamily="34" charset="0"/>
            </a:endParaRPr>
          </a:p>
        </p:txBody>
      </p:sp>
      <p:sp>
        <p:nvSpPr>
          <p:cNvPr id="14" name="2 Rectángulo"/>
          <p:cNvSpPr/>
          <p:nvPr/>
        </p:nvSpPr>
        <p:spPr>
          <a:xfrm>
            <a:off x="481680" y="4788744"/>
            <a:ext cx="5947226" cy="236598"/>
          </a:xfrm>
          <a:prstGeom prst="rect">
            <a:avLst/>
          </a:prstGeom>
          <a:solidFill>
            <a:srgbClr val="FFC000"/>
          </a:solidFill>
          <a:ln>
            <a:noFill/>
          </a:ln>
          <a:extLst/>
        </p:spPr>
        <p:txBody>
          <a:bodyPr wrap="square" lIns="51430" tIns="25715" rIns="51430" bIns="25715">
            <a:spAutoFit/>
          </a:bodyPr>
          <a:lstStyle/>
          <a:p>
            <a:pPr algn="ctr">
              <a:defRPr/>
            </a:pPr>
            <a:r>
              <a:rPr lang="es-MX" sz="1200" dirty="0">
                <a:ln w="18415" cmpd="sng">
                  <a:noFill/>
                  <a:prstDash val="solid"/>
                </a:ln>
                <a:latin typeface="Arial Black" pitchFamily="34" charset="0"/>
                <a:ea typeface="+mj-ea"/>
                <a:cs typeface="+mj-cs"/>
              </a:rPr>
              <a:t>PREDIOS </a:t>
            </a:r>
            <a:r>
              <a:rPr lang="es-MX" sz="1200" dirty="0" smtClean="0">
                <a:ln w="18415" cmpd="sng">
                  <a:noFill/>
                  <a:prstDash val="solid"/>
                </a:ln>
                <a:latin typeface="Arial Black" pitchFamily="34" charset="0"/>
                <a:ea typeface="+mj-ea"/>
                <a:cs typeface="+mj-cs"/>
              </a:rPr>
              <a:t>CON LICENCIA DE HABILITACION </a:t>
            </a:r>
            <a:r>
              <a:rPr lang="es-MX" sz="1200" dirty="0">
                <a:ln w="18415" cmpd="sng">
                  <a:noFill/>
                  <a:prstDash val="solid"/>
                </a:ln>
                <a:latin typeface="Arial Black" pitchFamily="34" charset="0"/>
                <a:ea typeface="+mj-ea"/>
                <a:cs typeface="+mj-cs"/>
              </a:rPr>
              <a:t>-------------1,528,147.16 m² </a:t>
            </a:r>
            <a:endParaRPr lang="es-PE" sz="1200" dirty="0">
              <a:ln w="18415" cmpd="sng">
                <a:noFill/>
                <a:prstDash val="solid"/>
              </a:ln>
              <a:latin typeface="Arial Black" pitchFamily="34" charset="0"/>
              <a:ea typeface="+mj-ea"/>
              <a:cs typeface="+mj-cs"/>
            </a:endParaRPr>
          </a:p>
        </p:txBody>
      </p:sp>
      <p:sp>
        <p:nvSpPr>
          <p:cNvPr id="18" name="2 Rectángulo"/>
          <p:cNvSpPr/>
          <p:nvPr/>
        </p:nvSpPr>
        <p:spPr>
          <a:xfrm>
            <a:off x="481680" y="5248978"/>
            <a:ext cx="5947225" cy="236598"/>
          </a:xfrm>
          <a:prstGeom prst="rect">
            <a:avLst/>
          </a:prstGeom>
          <a:solidFill>
            <a:srgbClr val="00B050"/>
          </a:solidFill>
          <a:ln>
            <a:noFill/>
          </a:ln>
          <a:extLst/>
        </p:spPr>
        <p:txBody>
          <a:bodyPr wrap="square" lIns="51430" tIns="25715" rIns="51430" bIns="25715">
            <a:spAutoFit/>
          </a:bodyPr>
          <a:lstStyle/>
          <a:p>
            <a:pPr algn="ctr">
              <a:defRPr/>
            </a:pPr>
            <a:r>
              <a:rPr lang="es-MX" sz="1200" dirty="0">
                <a:ln w="18415" cmpd="sng">
                  <a:noFill/>
                  <a:prstDash val="solid"/>
                </a:ln>
                <a:latin typeface="Arial Black" pitchFamily="34" charset="0"/>
                <a:ea typeface="+mj-ea"/>
                <a:cs typeface="+mj-cs"/>
              </a:rPr>
              <a:t> PREDIOS SIN HABILITAR  -------------2,866,092.02 m² </a:t>
            </a:r>
            <a:endParaRPr lang="es-PE" sz="1200" dirty="0">
              <a:ln w="18415" cmpd="sng">
                <a:noFill/>
                <a:prstDash val="solid"/>
              </a:ln>
              <a:latin typeface="Arial Black" pitchFamily="34" charset="0"/>
              <a:ea typeface="+mj-ea"/>
              <a:cs typeface="+mj-cs"/>
            </a:endParaRPr>
          </a:p>
        </p:txBody>
      </p:sp>
      <p:sp>
        <p:nvSpPr>
          <p:cNvPr id="19" name="2 Rectángulo"/>
          <p:cNvSpPr/>
          <p:nvPr/>
        </p:nvSpPr>
        <p:spPr>
          <a:xfrm>
            <a:off x="481681" y="5692549"/>
            <a:ext cx="5947228" cy="236598"/>
          </a:xfrm>
          <a:prstGeom prst="rect">
            <a:avLst/>
          </a:prstGeom>
          <a:solidFill>
            <a:srgbClr val="FF3399"/>
          </a:solidFill>
          <a:ln>
            <a:noFill/>
          </a:ln>
          <a:extLst/>
        </p:spPr>
        <p:txBody>
          <a:bodyPr wrap="square" lIns="51430" tIns="25715" rIns="51430" bIns="25715">
            <a:spAutoFit/>
          </a:bodyPr>
          <a:lstStyle/>
          <a:p>
            <a:pPr algn="ctr">
              <a:defRPr/>
            </a:pPr>
            <a:r>
              <a:rPr lang="es-MX" sz="1200" dirty="0" smtClean="0">
                <a:ln w="18415" cmpd="sng">
                  <a:noFill/>
                  <a:prstDash val="solid"/>
                </a:ln>
                <a:latin typeface="Arial Black" pitchFamily="34" charset="0"/>
                <a:ea typeface="+mj-ea"/>
                <a:cs typeface="+mj-cs"/>
              </a:rPr>
              <a:t>* </a:t>
            </a:r>
            <a:r>
              <a:rPr lang="es-MX" sz="1200" dirty="0">
                <a:ln w="18415" cmpd="sng">
                  <a:noFill/>
                  <a:prstDash val="solid"/>
                </a:ln>
                <a:latin typeface="Arial Black" pitchFamily="34" charset="0"/>
                <a:ea typeface="+mj-ea"/>
                <a:cs typeface="+mj-cs"/>
              </a:rPr>
              <a:t>PREDIOS EN TRAMITE DE H.U.  -------------752,434.15 m² </a:t>
            </a:r>
            <a:endParaRPr lang="es-PE" sz="1200" dirty="0">
              <a:ln w="18415" cmpd="sng">
                <a:noFill/>
                <a:prstDash val="solid"/>
              </a:ln>
              <a:latin typeface="Arial Black" pitchFamily="34" charset="0"/>
              <a:ea typeface="+mj-ea"/>
              <a:cs typeface="+mj-cs"/>
            </a:endParaRPr>
          </a:p>
        </p:txBody>
      </p:sp>
      <p:graphicFrame>
        <p:nvGraphicFramePr>
          <p:cNvPr id="22" name="10 Gráfico"/>
          <p:cNvGraphicFramePr/>
          <p:nvPr>
            <p:extLst/>
          </p:nvPr>
        </p:nvGraphicFramePr>
        <p:xfrm>
          <a:off x="1593176" y="1099353"/>
          <a:ext cx="4590843" cy="3542400"/>
        </p:xfrm>
        <a:graphic>
          <a:graphicData uri="http://schemas.openxmlformats.org/drawingml/2006/chart">
            <c:chart xmlns:c="http://schemas.openxmlformats.org/drawingml/2006/chart" xmlns:r="http://schemas.openxmlformats.org/officeDocument/2006/relationships" r:id="rId4"/>
          </a:graphicData>
        </a:graphic>
      </p:graphicFrame>
      <p:sp>
        <p:nvSpPr>
          <p:cNvPr id="12" name="3 Rectángulo"/>
          <p:cNvSpPr/>
          <p:nvPr/>
        </p:nvSpPr>
        <p:spPr>
          <a:xfrm>
            <a:off x="407035" y="6152783"/>
            <a:ext cx="6322828" cy="461665"/>
          </a:xfrm>
          <a:prstGeom prst="rect">
            <a:avLst/>
          </a:prstGeom>
        </p:spPr>
        <p:txBody>
          <a:bodyPr wrap="square">
            <a:spAutoFit/>
          </a:bodyPr>
          <a:lstStyle/>
          <a:p>
            <a:r>
              <a:rPr lang="es-ES" sz="1200" i="1" dirty="0" smtClean="0">
                <a:effectLst>
                  <a:outerShdw blurRad="38100" dist="38100" dir="2700000" algn="tl">
                    <a:srgbClr val="000000">
                      <a:alpha val="43137"/>
                    </a:srgbClr>
                  </a:outerShdw>
                </a:effectLst>
                <a:latin typeface="Candara" panose="020E0502030303020204" pitchFamily="34" charset="0"/>
                <a:ea typeface="+mj-ea"/>
                <a:cs typeface="+mj-cs"/>
              </a:rPr>
              <a:t>* LOS PREDIOS CONSIDERADOS EN TRAMITE FORMAN PARTE DE LOS PREDIOS SIN HABILITAR, TODA VEZ QUE NO CUENTA CON RESOLUCION DE LICENCIA DE HABILITACION URBANA. </a:t>
            </a:r>
            <a:endParaRPr lang="es-PE" sz="2000" dirty="0"/>
          </a:p>
        </p:txBody>
      </p:sp>
    </p:spTree>
    <p:extLst>
      <p:ext uri="{BB962C8B-B14F-4D97-AF65-F5344CB8AC3E}">
        <p14:creationId xmlns:p14="http://schemas.microsoft.com/office/powerpoint/2010/main" val="3884463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81681" y="1098487"/>
            <a:ext cx="7290720" cy="830997"/>
          </a:xfrm>
          <a:prstGeom prst="rect">
            <a:avLst/>
          </a:prstGeom>
        </p:spPr>
        <p:txBody>
          <a:bodyPr wrap="square">
            <a:spAutoFit/>
          </a:bodyPr>
          <a:lstStyle/>
          <a:p>
            <a:r>
              <a:rPr lang="pt-BR" sz="2400" dirty="0">
                <a:ln w="18415" cmpd="sng">
                  <a:noFill/>
                  <a:prstDash val="solid"/>
                </a:ln>
                <a:latin typeface="Arial Black" pitchFamily="34" charset="0"/>
                <a:ea typeface="+mj-ea"/>
                <a:cs typeface="+mj-cs"/>
              </a:rPr>
              <a:t>ÁREAS </a:t>
            </a:r>
            <a:r>
              <a:rPr lang="pt-BR" sz="2400" dirty="0" smtClean="0">
                <a:ln w="18415" cmpd="sng">
                  <a:noFill/>
                  <a:prstDash val="solid"/>
                </a:ln>
                <a:latin typeface="Arial Black" pitchFamily="34" charset="0"/>
                <a:ea typeface="+mj-ea"/>
                <a:cs typeface="+mj-cs"/>
              </a:rPr>
              <a:t>A NIVEL DE LICENCIA DE HABILITACION URBANA </a:t>
            </a:r>
            <a:r>
              <a:rPr lang="pt-BR" sz="2400" dirty="0">
                <a:ln w="18415" cmpd="sng">
                  <a:noFill/>
                  <a:prstDash val="solid"/>
                </a:ln>
                <a:latin typeface="Arial Black" pitchFamily="34" charset="0"/>
                <a:ea typeface="+mj-ea"/>
                <a:cs typeface="+mj-cs"/>
              </a:rPr>
              <a:t>POR USO - 2018</a:t>
            </a:r>
            <a:endParaRPr lang="es-PE" sz="2400" dirty="0">
              <a:ln w="18415" cmpd="sng">
                <a:noFill/>
                <a:prstDash val="solid"/>
              </a:ln>
              <a:latin typeface="Arial Black" pitchFamily="34" charset="0"/>
              <a:ea typeface="+mj-ea"/>
              <a:cs typeface="+mj-cs"/>
            </a:endParaRPr>
          </a:p>
        </p:txBody>
      </p:sp>
      <p:sp>
        <p:nvSpPr>
          <p:cNvPr id="4" name="3 Rectángulo"/>
          <p:cNvSpPr/>
          <p:nvPr/>
        </p:nvSpPr>
        <p:spPr>
          <a:xfrm>
            <a:off x="298407" y="1929484"/>
            <a:ext cx="7408680" cy="692497"/>
          </a:xfrm>
          <a:prstGeom prst="rect">
            <a:avLst/>
          </a:prstGeom>
        </p:spPr>
        <p:txBody>
          <a:bodyPr wrap="square">
            <a:spAutoFit/>
          </a:bodyPr>
          <a:lstStyle/>
          <a:p>
            <a:r>
              <a:rPr lang="es-ES" sz="1200" i="1" dirty="0">
                <a:effectLst>
                  <a:outerShdw blurRad="38100" dist="38100" dir="2700000" algn="tl">
                    <a:srgbClr val="000000">
                      <a:alpha val="43137"/>
                    </a:srgbClr>
                  </a:outerShdw>
                </a:effectLst>
                <a:latin typeface="Candara" panose="020E0502030303020204" pitchFamily="34" charset="0"/>
                <a:ea typeface="+mj-ea"/>
                <a:cs typeface="+mj-cs"/>
              </a:rPr>
              <a:t>Dentro del Proceso de ocupación del territorio, y posteriormente sus procesos de HABILITACION URBANA, se han incorporado como Zonas Urbanas, diferentes tipos de usos como Residencial, Industrial, Comercial y Usos Especiales, los que se resumen en el siguiente cuadro:</a:t>
            </a:r>
            <a:r>
              <a:rPr lang="es-ES" sz="1500" dirty="0"/>
              <a:t> </a:t>
            </a:r>
            <a:endParaRPr lang="es-PE" sz="1500" dirty="0"/>
          </a:p>
        </p:txBody>
      </p:sp>
      <p:graphicFrame>
        <p:nvGraphicFramePr>
          <p:cNvPr id="11" name="10 Gráfico"/>
          <p:cNvGraphicFramePr/>
          <p:nvPr>
            <p:extLst/>
          </p:nvPr>
        </p:nvGraphicFramePr>
        <p:xfrm>
          <a:off x="6204857" y="2252650"/>
          <a:ext cx="5626359" cy="3989531"/>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9 Grupo"/>
          <p:cNvGrpSpPr/>
          <p:nvPr/>
        </p:nvGrpSpPr>
        <p:grpSpPr>
          <a:xfrm>
            <a:off x="0" y="126396"/>
            <a:ext cx="2704669" cy="767771"/>
            <a:chOff x="179513" y="211585"/>
            <a:chExt cx="1465647" cy="306034"/>
          </a:xfrm>
        </p:grpSpPr>
        <p:sp>
          <p:nvSpPr>
            <p:cNvPr id="14" name="2 Rectángulo"/>
            <p:cNvSpPr/>
            <p:nvPr/>
          </p:nvSpPr>
          <p:spPr>
            <a:xfrm>
              <a:off x="179513" y="211585"/>
              <a:ext cx="1420737" cy="3060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125"/>
            </a:p>
          </p:txBody>
        </p:sp>
        <p:pic>
          <p:nvPicPr>
            <p:cNvPr id="15"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084" y="211585"/>
              <a:ext cx="320897" cy="292949"/>
            </a:xfrm>
            <a:prstGeom prst="rect">
              <a:avLst/>
            </a:prstGeom>
          </p:spPr>
        </p:pic>
        <p:sp>
          <p:nvSpPr>
            <p:cNvPr id="16" name="8 Rectángulo"/>
            <p:cNvSpPr/>
            <p:nvPr/>
          </p:nvSpPr>
          <p:spPr>
            <a:xfrm>
              <a:off x="440533" y="306112"/>
              <a:ext cx="1204627" cy="122680"/>
            </a:xfrm>
            <a:prstGeom prst="rect">
              <a:avLst/>
            </a:prstGeom>
          </p:spPr>
          <p:txBody>
            <a:bodyPr wrap="square">
              <a:spAutoFit/>
            </a:bodyPr>
            <a:lstStyle/>
            <a:p>
              <a:pPr algn="ctr"/>
              <a:r>
                <a:rPr lang="es-ES" sz="700" dirty="0">
                  <a:latin typeface="Arial Black" pitchFamily="34" charset="0"/>
                  <a:ea typeface="Times New Roman"/>
                </a:rPr>
                <a:t>MUNICIPALIDAD</a:t>
              </a:r>
            </a:p>
            <a:p>
              <a:pPr algn="ctr"/>
              <a:r>
                <a:rPr lang="es-ES" sz="700" dirty="0">
                  <a:latin typeface="Arial Black" pitchFamily="34" charset="0"/>
                </a:rPr>
                <a:t>PROVINCIAL DEL CALLAO</a:t>
              </a:r>
              <a:endParaRPr lang="es-PE" sz="700" dirty="0">
                <a:latin typeface="Arial Black" pitchFamily="34" charset="0"/>
              </a:endParaRPr>
            </a:p>
          </p:txBody>
        </p:sp>
      </p:grpSp>
      <p:sp>
        <p:nvSpPr>
          <p:cNvPr id="17" name="1 Título"/>
          <p:cNvSpPr txBox="1">
            <a:spLocks/>
          </p:cNvSpPr>
          <p:nvPr/>
        </p:nvSpPr>
        <p:spPr>
          <a:xfrm>
            <a:off x="2621792" y="126396"/>
            <a:ext cx="9570208" cy="767771"/>
          </a:xfrm>
          <a:prstGeom prst="rect">
            <a:avLst/>
          </a:prstGeom>
          <a:solidFill>
            <a:srgbClr val="37CBFF"/>
          </a:solidFill>
        </p:spPr>
        <p:txBody>
          <a:bodyPr vert="horz" lIns="68573" tIns="34287" rIns="68573" bIns="3428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PE" sz="2200" dirty="0" smtClean="0">
                <a:ln w="18415" cmpd="sng">
                  <a:noFill/>
                  <a:prstDash val="solid"/>
                </a:ln>
                <a:latin typeface="Arial Black" pitchFamily="34" charset="0"/>
              </a:rPr>
              <a:t>DISTRITO CALLAO LICENCIAS DE HABILITACION - 2018</a:t>
            </a:r>
            <a:endParaRPr lang="es-PE" sz="2200" dirty="0">
              <a:ln w="18415" cmpd="sng">
                <a:noFill/>
                <a:prstDash val="solid"/>
              </a:ln>
              <a:latin typeface="Arial Black" pitchFamily="34" charset="0"/>
            </a:endParaRPr>
          </a:p>
        </p:txBody>
      </p:sp>
      <p:graphicFrame>
        <p:nvGraphicFramePr>
          <p:cNvPr id="6" name="5 Tabla"/>
          <p:cNvGraphicFramePr>
            <a:graphicFrameLocks noGrp="1"/>
          </p:cNvGraphicFramePr>
          <p:nvPr>
            <p:extLst/>
          </p:nvPr>
        </p:nvGraphicFramePr>
        <p:xfrm>
          <a:off x="735316" y="3353447"/>
          <a:ext cx="5329581" cy="2076968"/>
        </p:xfrm>
        <a:graphic>
          <a:graphicData uri="http://schemas.openxmlformats.org/drawingml/2006/table">
            <a:tbl>
              <a:tblPr firstRow="1" firstCol="1" lastRow="1" lastCol="1" bandRow="1" bandCol="1">
                <a:tableStyleId>{125E5076-3810-47DD-B79F-674D7AD40C01}</a:tableStyleId>
              </a:tblPr>
              <a:tblGrid>
                <a:gridCol w="2860921">
                  <a:extLst>
                    <a:ext uri="{9D8B030D-6E8A-4147-A177-3AD203B41FA5}">
                      <a16:colId xmlns:a16="http://schemas.microsoft.com/office/drawing/2014/main" xmlns="" val="20000"/>
                    </a:ext>
                  </a:extLst>
                </a:gridCol>
                <a:gridCol w="2468660">
                  <a:extLst>
                    <a:ext uri="{9D8B030D-6E8A-4147-A177-3AD203B41FA5}">
                      <a16:colId xmlns:a16="http://schemas.microsoft.com/office/drawing/2014/main" xmlns="" val="20001"/>
                    </a:ext>
                  </a:extLst>
                </a:gridCol>
              </a:tblGrid>
              <a:tr h="432016">
                <a:tc gridSpan="2">
                  <a:txBody>
                    <a:bodyPr/>
                    <a:lstStyle/>
                    <a:p>
                      <a:pPr algn="ctr">
                        <a:spcAft>
                          <a:spcPts val="0"/>
                        </a:spcAft>
                      </a:pPr>
                      <a:r>
                        <a:rPr lang="es-ES" sz="2400" dirty="0" smtClean="0">
                          <a:effectLst/>
                        </a:rPr>
                        <a:t>378,449.45 m2</a:t>
                      </a:r>
                      <a:endParaRPr lang="es-PE" sz="2000" dirty="0">
                        <a:effectLst/>
                        <a:latin typeface="Times New Roman"/>
                        <a:ea typeface="Times New Roman"/>
                      </a:endParaRPr>
                    </a:p>
                  </a:txBody>
                  <a:tcPr marL="68580" marR="68580" marT="0" marB="0" anchor="ctr"/>
                </a:tc>
                <a:tc hMerge="1">
                  <a:txBody>
                    <a:bodyPr/>
                    <a:lstStyle/>
                    <a:p>
                      <a:endParaRPr lang="es-PE"/>
                    </a:p>
                  </a:txBody>
                  <a:tcPr/>
                </a:tc>
                <a:extLst>
                  <a:ext uri="{0D108BD9-81ED-4DB2-BD59-A6C34878D82A}">
                    <a16:rowId xmlns:a16="http://schemas.microsoft.com/office/drawing/2014/main" xmlns="" val="10000"/>
                  </a:ext>
                </a:extLst>
              </a:tr>
              <a:tr h="373007">
                <a:tc>
                  <a:txBody>
                    <a:bodyPr/>
                    <a:lstStyle/>
                    <a:p>
                      <a:pPr algn="ctr">
                        <a:spcAft>
                          <a:spcPts val="0"/>
                        </a:spcAft>
                      </a:pPr>
                      <a:r>
                        <a:rPr lang="es-ES" sz="1500" dirty="0" smtClean="0">
                          <a:effectLst/>
                        </a:rPr>
                        <a:t>LIC. HAB</a:t>
                      </a:r>
                      <a:r>
                        <a:rPr lang="es-ES" sz="1500" dirty="0">
                          <a:effectLst/>
                        </a:rPr>
                        <a:t>. </a:t>
                      </a:r>
                      <a:r>
                        <a:rPr lang="es-ES" sz="1500" dirty="0" smtClean="0">
                          <a:effectLst/>
                        </a:rPr>
                        <a:t>RESIDENCIAL 32,78%</a:t>
                      </a:r>
                      <a:endParaRPr lang="es-PE" sz="1200" dirty="0">
                        <a:effectLst/>
                        <a:latin typeface="Times New Roman"/>
                        <a:ea typeface="Times New Roman"/>
                      </a:endParaRPr>
                    </a:p>
                  </a:txBody>
                  <a:tcPr marL="68580" marR="68580" marT="0" marB="0" anchor="ctr">
                    <a:solidFill>
                      <a:schemeClr val="accent6">
                        <a:lumMod val="75000"/>
                      </a:schemeClr>
                    </a:solidFill>
                  </a:tcPr>
                </a:tc>
                <a:tc rowSpan="4">
                  <a:txBody>
                    <a:bodyPr/>
                    <a:lstStyle/>
                    <a:p>
                      <a:pPr algn="ctr">
                        <a:spcAft>
                          <a:spcPts val="0"/>
                        </a:spcAft>
                      </a:pPr>
                      <a:r>
                        <a:rPr lang="es-ES" sz="2000" dirty="0" smtClean="0">
                          <a:solidFill>
                            <a:schemeClr val="tx1"/>
                          </a:solidFill>
                          <a:effectLst/>
                        </a:rPr>
                        <a:t>9 </a:t>
                      </a:r>
                      <a:r>
                        <a:rPr lang="es-ES" sz="2000" dirty="0">
                          <a:solidFill>
                            <a:schemeClr val="tx1"/>
                          </a:solidFill>
                          <a:effectLst/>
                        </a:rPr>
                        <a:t>LOTES </a:t>
                      </a:r>
                      <a:r>
                        <a:rPr lang="es-ES" sz="2000" dirty="0" smtClean="0">
                          <a:solidFill>
                            <a:schemeClr val="tx1"/>
                          </a:solidFill>
                          <a:effectLst/>
                        </a:rPr>
                        <a:t>ÚNICOS </a:t>
                      </a:r>
                      <a:r>
                        <a:rPr lang="es-ES" sz="1400" b="0" dirty="0" smtClean="0">
                          <a:solidFill>
                            <a:schemeClr val="tx1"/>
                          </a:solidFill>
                          <a:effectLst/>
                        </a:rPr>
                        <a:t>(INDUSTRIAL Y COMERCIAL)</a:t>
                      </a:r>
                      <a:endParaRPr lang="es-PE" sz="1400" b="0" dirty="0">
                        <a:solidFill>
                          <a:schemeClr val="tx1"/>
                        </a:solidFill>
                        <a:effectLst/>
                      </a:endParaRPr>
                    </a:p>
                    <a:p>
                      <a:pPr algn="ctr">
                        <a:spcAft>
                          <a:spcPts val="0"/>
                        </a:spcAft>
                      </a:pPr>
                      <a:endParaRPr lang="es-ES" sz="1100" dirty="0" smtClean="0">
                        <a:solidFill>
                          <a:schemeClr val="tx1"/>
                        </a:solidFill>
                        <a:effectLst/>
                      </a:endParaRPr>
                    </a:p>
                    <a:p>
                      <a:pPr algn="ctr">
                        <a:spcAft>
                          <a:spcPts val="0"/>
                        </a:spcAft>
                      </a:pPr>
                      <a:r>
                        <a:rPr lang="es-ES" sz="2000" dirty="0" smtClean="0">
                          <a:solidFill>
                            <a:schemeClr val="tx1"/>
                          </a:solidFill>
                          <a:effectLst/>
                        </a:rPr>
                        <a:t>5 </a:t>
                      </a:r>
                      <a:r>
                        <a:rPr lang="es-ES" sz="2000" dirty="0">
                          <a:solidFill>
                            <a:schemeClr val="tx1"/>
                          </a:solidFill>
                          <a:effectLst/>
                        </a:rPr>
                        <a:t>PROGRAMA DE </a:t>
                      </a:r>
                      <a:r>
                        <a:rPr lang="es-ES" sz="2000" dirty="0" smtClean="0">
                          <a:solidFill>
                            <a:schemeClr val="tx1"/>
                          </a:solidFill>
                          <a:effectLst/>
                        </a:rPr>
                        <a:t>VIVIENDA </a:t>
                      </a:r>
                    </a:p>
                    <a:p>
                      <a:pPr algn="ctr">
                        <a:spcAft>
                          <a:spcPts val="0"/>
                        </a:spcAft>
                      </a:pPr>
                      <a:r>
                        <a:rPr lang="es-ES" sz="1400" b="0" kern="1200" dirty="0" smtClean="0">
                          <a:solidFill>
                            <a:schemeClr val="tx1"/>
                          </a:solidFill>
                          <a:effectLst/>
                          <a:latin typeface="+mn-lt"/>
                          <a:ea typeface="+mn-ea"/>
                          <a:cs typeface="+mn-cs"/>
                        </a:rPr>
                        <a:t>(RESIDENCIAL Y OTROS)</a:t>
                      </a:r>
                      <a:endParaRPr lang="es-PE" sz="1400" b="0" kern="1200" dirty="0">
                        <a:solidFill>
                          <a:schemeClr val="tx1"/>
                        </a:solidFill>
                        <a:effectLst/>
                        <a:latin typeface="+mn-lt"/>
                        <a:ea typeface="+mn-ea"/>
                        <a:cs typeface="+mn-cs"/>
                      </a:endParaRPr>
                    </a:p>
                  </a:txBody>
                  <a:tcPr marL="68580" marR="68580" marT="0" marB="0" anchor="ctr">
                    <a:solidFill>
                      <a:schemeClr val="bg1"/>
                    </a:solidFill>
                  </a:tcPr>
                </a:tc>
                <a:extLst>
                  <a:ext uri="{0D108BD9-81ED-4DB2-BD59-A6C34878D82A}">
                    <a16:rowId xmlns:a16="http://schemas.microsoft.com/office/drawing/2014/main" xmlns="" val="10001"/>
                  </a:ext>
                </a:extLst>
              </a:tr>
              <a:tr h="373007">
                <a:tc>
                  <a:txBody>
                    <a:bodyPr/>
                    <a:lstStyle/>
                    <a:p>
                      <a:pPr algn="ctr">
                        <a:spcAft>
                          <a:spcPts val="0"/>
                        </a:spcAft>
                      </a:pPr>
                      <a:r>
                        <a:rPr lang="es-ES" sz="1500" dirty="0" smtClean="0">
                          <a:effectLst/>
                        </a:rPr>
                        <a:t>LIC. HAB</a:t>
                      </a:r>
                      <a:r>
                        <a:rPr lang="es-ES" sz="1500" dirty="0">
                          <a:effectLst/>
                        </a:rPr>
                        <a:t>. </a:t>
                      </a:r>
                      <a:r>
                        <a:rPr lang="es-ES" sz="1500" dirty="0" smtClean="0">
                          <a:effectLst/>
                        </a:rPr>
                        <a:t>COMERCIAL 0,26%</a:t>
                      </a:r>
                      <a:endParaRPr lang="es-PE" sz="1200" dirty="0">
                        <a:effectLst/>
                        <a:latin typeface="Times New Roman"/>
                        <a:ea typeface="Times New Roman"/>
                      </a:endParaRPr>
                    </a:p>
                  </a:txBody>
                  <a:tcPr marL="68580" marR="68580" marT="0" marB="0" anchor="ctr">
                    <a:solidFill>
                      <a:srgbClr val="FF0000"/>
                    </a:solidFill>
                  </a:tcPr>
                </a:tc>
                <a:tc vMerge="1">
                  <a:txBody>
                    <a:bodyPr/>
                    <a:lstStyle/>
                    <a:p>
                      <a:endParaRPr lang="es-PE"/>
                    </a:p>
                  </a:txBody>
                  <a:tcPr/>
                </a:tc>
                <a:extLst>
                  <a:ext uri="{0D108BD9-81ED-4DB2-BD59-A6C34878D82A}">
                    <a16:rowId xmlns:a16="http://schemas.microsoft.com/office/drawing/2014/main" xmlns="" val="10002"/>
                  </a:ext>
                </a:extLst>
              </a:tr>
              <a:tr h="373007">
                <a:tc>
                  <a:txBody>
                    <a:bodyPr/>
                    <a:lstStyle/>
                    <a:p>
                      <a:pPr algn="ctr">
                        <a:spcAft>
                          <a:spcPts val="0"/>
                        </a:spcAft>
                      </a:pPr>
                      <a:r>
                        <a:rPr lang="es-ES" sz="1500" dirty="0" smtClean="0">
                          <a:effectLst/>
                        </a:rPr>
                        <a:t>LIC. HAB</a:t>
                      </a:r>
                      <a:r>
                        <a:rPr lang="es-ES" sz="1500" dirty="0">
                          <a:effectLst/>
                        </a:rPr>
                        <a:t>. </a:t>
                      </a:r>
                      <a:r>
                        <a:rPr lang="es-ES" sz="1500" dirty="0" smtClean="0">
                          <a:effectLst/>
                        </a:rPr>
                        <a:t>INDUSTRIAL 50,67%</a:t>
                      </a:r>
                      <a:endParaRPr lang="es-PE" sz="1200" dirty="0">
                        <a:effectLst/>
                        <a:latin typeface="Times New Roman"/>
                        <a:ea typeface="Times New Roman"/>
                      </a:endParaRPr>
                    </a:p>
                  </a:txBody>
                  <a:tcPr marL="68580" marR="68580" marT="0" marB="0" anchor="ctr">
                    <a:solidFill>
                      <a:schemeClr val="accent4">
                        <a:lumMod val="75000"/>
                      </a:schemeClr>
                    </a:solidFill>
                  </a:tcPr>
                </a:tc>
                <a:tc vMerge="1">
                  <a:txBody>
                    <a:bodyPr/>
                    <a:lstStyle/>
                    <a:p>
                      <a:endParaRPr lang="es-PE"/>
                    </a:p>
                  </a:txBody>
                  <a:tcPr/>
                </a:tc>
                <a:extLst>
                  <a:ext uri="{0D108BD9-81ED-4DB2-BD59-A6C34878D82A}">
                    <a16:rowId xmlns:a16="http://schemas.microsoft.com/office/drawing/2014/main" xmlns="" val="10003"/>
                  </a:ext>
                </a:extLst>
              </a:tr>
              <a:tr h="525931">
                <a:tc>
                  <a:txBody>
                    <a:bodyPr/>
                    <a:lstStyle/>
                    <a:p>
                      <a:pPr marL="0" marR="0" indent="0" algn="ctr" defTabSz="914288" rtl="0" eaLnBrk="1" fontAlgn="auto" latinLnBrk="0" hangingPunct="1">
                        <a:lnSpc>
                          <a:spcPct val="100000"/>
                        </a:lnSpc>
                        <a:spcBef>
                          <a:spcPts val="0"/>
                        </a:spcBef>
                        <a:spcAft>
                          <a:spcPts val="0"/>
                        </a:spcAft>
                        <a:buClrTx/>
                        <a:buSzTx/>
                        <a:buFontTx/>
                        <a:buNone/>
                        <a:tabLst/>
                        <a:defRPr/>
                      </a:pPr>
                      <a:r>
                        <a:rPr lang="es-ES" sz="1500" dirty="0" smtClean="0">
                          <a:effectLst/>
                        </a:rPr>
                        <a:t>OTROS </a:t>
                      </a:r>
                      <a:r>
                        <a:rPr lang="es-ES" sz="1500" b="1" kern="1200" dirty="0" smtClean="0">
                          <a:solidFill>
                            <a:schemeClr val="lt1"/>
                          </a:solidFill>
                          <a:effectLst/>
                          <a:latin typeface="+mn-lt"/>
                          <a:ea typeface="+mn-ea"/>
                          <a:cs typeface="+mn-cs"/>
                        </a:rPr>
                        <a:t>(OFICIO) 16,29%</a:t>
                      </a:r>
                      <a:endParaRPr lang="es-PE" sz="1500" b="1" kern="1200" dirty="0" smtClean="0">
                        <a:solidFill>
                          <a:schemeClr val="lt1"/>
                        </a:solidFill>
                        <a:effectLst/>
                        <a:latin typeface="+mn-lt"/>
                        <a:ea typeface="+mn-ea"/>
                        <a:cs typeface="+mn-cs"/>
                      </a:endParaRPr>
                    </a:p>
                  </a:txBody>
                  <a:tcPr marL="68580" marR="68580" marT="0" marB="0" anchor="ctr">
                    <a:solidFill>
                      <a:schemeClr val="accent5">
                        <a:lumMod val="75000"/>
                      </a:schemeClr>
                    </a:solidFill>
                  </a:tcPr>
                </a:tc>
                <a:tc vMerge="1">
                  <a:txBody>
                    <a:bodyPr/>
                    <a:lstStyle/>
                    <a:p>
                      <a:endParaRPr lang="es-PE"/>
                    </a:p>
                  </a:txBody>
                  <a:tcPr/>
                </a:tc>
                <a:extLst>
                  <a:ext uri="{0D108BD9-81ED-4DB2-BD59-A6C34878D82A}">
                    <a16:rowId xmlns:a16="http://schemas.microsoft.com/office/drawing/2014/main" xmlns="" val="10004"/>
                  </a:ext>
                </a:extLst>
              </a:tr>
            </a:tbl>
          </a:graphicData>
        </a:graphic>
      </p:graphicFrame>
      <p:sp>
        <p:nvSpPr>
          <p:cNvPr id="18" name="3 Rectángulo"/>
          <p:cNvSpPr/>
          <p:nvPr/>
        </p:nvSpPr>
        <p:spPr>
          <a:xfrm>
            <a:off x="921929" y="5941082"/>
            <a:ext cx="3938703" cy="553998"/>
          </a:xfrm>
          <a:prstGeom prst="rect">
            <a:avLst/>
          </a:prstGeom>
        </p:spPr>
        <p:txBody>
          <a:bodyPr wrap="square">
            <a:spAutoFit/>
          </a:bodyPr>
          <a:lstStyle/>
          <a:p>
            <a:r>
              <a:rPr lang="es-ES" sz="1200" i="1" dirty="0">
                <a:effectLst>
                  <a:outerShdw blurRad="38100" dist="38100" dir="2700000" algn="tl">
                    <a:srgbClr val="000000">
                      <a:alpha val="43137"/>
                    </a:srgbClr>
                  </a:outerShdw>
                </a:effectLst>
                <a:latin typeface="Candara" panose="020E0502030303020204" pitchFamily="34" charset="0"/>
                <a:ea typeface="+mj-ea"/>
                <a:cs typeface="+mj-cs"/>
              </a:rPr>
              <a:t>DEL AREA TOTAL DEL CALLAO </a:t>
            </a:r>
            <a:r>
              <a:rPr lang="es-ES" sz="1200" i="1" dirty="0" smtClean="0">
                <a:effectLst>
                  <a:outerShdw blurRad="38100" dist="38100" dir="2700000" algn="tl">
                    <a:srgbClr val="000000">
                      <a:alpha val="43137"/>
                    </a:srgbClr>
                  </a:outerShdw>
                </a:effectLst>
                <a:latin typeface="Candara" panose="020E0502030303020204" pitchFamily="34" charset="0"/>
                <a:ea typeface="+mj-ea"/>
                <a:cs typeface="+mj-cs"/>
              </a:rPr>
              <a:t>QUEDA PENDIENTE EN HABILITAR </a:t>
            </a:r>
            <a:r>
              <a:rPr lang="es-ES" sz="1200" i="1" dirty="0">
                <a:effectLst>
                  <a:outerShdw blurRad="38100" dist="38100" dir="2700000" algn="tl">
                    <a:srgbClr val="000000">
                      <a:alpha val="43137"/>
                    </a:srgbClr>
                  </a:outerShdw>
                </a:effectLst>
                <a:latin typeface="Candara" panose="020E0502030303020204" pitchFamily="34" charset="0"/>
                <a:ea typeface="+mj-ea"/>
                <a:cs typeface="+mj-cs"/>
              </a:rPr>
              <a:t>UN APROXIMADO DE  </a:t>
            </a:r>
            <a:r>
              <a:rPr lang="es-ES" i="1" dirty="0">
                <a:effectLst>
                  <a:outerShdw blurRad="38100" dist="38100" dir="2700000" algn="tl">
                    <a:srgbClr val="000000">
                      <a:alpha val="43137"/>
                    </a:srgbClr>
                  </a:outerShdw>
                </a:effectLst>
                <a:latin typeface="Candara" panose="020E0502030303020204" pitchFamily="34" charset="0"/>
                <a:ea typeface="+mj-ea"/>
                <a:cs typeface="+mj-cs"/>
              </a:rPr>
              <a:t>27,023,799,68 m2</a:t>
            </a:r>
            <a:endParaRPr lang="es-PE" sz="2000" dirty="0"/>
          </a:p>
        </p:txBody>
      </p:sp>
      <p:sp>
        <p:nvSpPr>
          <p:cNvPr id="2" name="Rectángulo 1"/>
          <p:cNvSpPr/>
          <p:nvPr/>
        </p:nvSpPr>
        <p:spPr>
          <a:xfrm>
            <a:off x="298406" y="2918636"/>
            <a:ext cx="5940857" cy="400110"/>
          </a:xfrm>
          <a:prstGeom prst="rect">
            <a:avLst/>
          </a:prstGeom>
        </p:spPr>
        <p:txBody>
          <a:bodyPr wrap="none">
            <a:spAutoFit/>
          </a:bodyPr>
          <a:lstStyle/>
          <a:p>
            <a:pPr algn="ctr">
              <a:spcAft>
                <a:spcPts val="0"/>
              </a:spcAft>
            </a:pPr>
            <a:r>
              <a:rPr lang="es-ES" sz="2000" b="1" dirty="0" smtClean="0"/>
              <a:t>AREA CON LICENCIA DE HABILITACION URBANA - 2018</a:t>
            </a:r>
            <a:endParaRPr lang="es-PE" sz="2000" b="1" dirty="0">
              <a:latin typeface="Times New Roman"/>
              <a:ea typeface="Times New Roman"/>
            </a:endParaRPr>
          </a:p>
        </p:txBody>
      </p:sp>
    </p:spTree>
    <p:extLst>
      <p:ext uri="{BB962C8B-B14F-4D97-AF65-F5344CB8AC3E}">
        <p14:creationId xmlns:p14="http://schemas.microsoft.com/office/powerpoint/2010/main" val="551665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2088728698"/>
              </p:ext>
            </p:extLst>
          </p:nvPr>
        </p:nvGraphicFramePr>
        <p:xfrm>
          <a:off x="483579" y="1193210"/>
          <a:ext cx="6503896" cy="4747693"/>
        </p:xfrm>
        <a:graphic>
          <a:graphicData uri="http://schemas.openxmlformats.org/drawingml/2006/table">
            <a:tbl>
              <a:tblPr firstRow="1" bandRow="1">
                <a:tableStyleId>{5C22544A-7EE6-4342-B048-85BDC9FD1C3A}</a:tableStyleId>
              </a:tblPr>
              <a:tblGrid>
                <a:gridCol w="3251948"/>
                <a:gridCol w="3251948"/>
              </a:tblGrid>
              <a:tr h="825170">
                <a:tc>
                  <a:txBody>
                    <a:bodyPr/>
                    <a:lstStyle/>
                    <a:p>
                      <a:pPr marL="0" algn="l" defTabSz="914400" rtl="0" eaLnBrk="1" fontAlgn="ctr" latinLnBrk="0" hangingPunct="1"/>
                      <a:r>
                        <a:rPr lang="es-PE" sz="2000" b="0" i="0" u="none"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  </a:t>
                      </a:r>
                    </a:p>
                    <a:p>
                      <a:pPr marL="0" algn="l" defTabSz="914400" rtl="0" eaLnBrk="1" fontAlgn="ctr" latinLnBrk="0" hangingPunct="1"/>
                      <a:r>
                        <a:rPr lang="es-PE" sz="2000" b="0" i="0" u="none"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 </a:t>
                      </a:r>
                      <a:r>
                        <a:rPr lang="es-PE" sz="2000" b="0" i="0" u="sng"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MISION</a:t>
                      </a:r>
                      <a:endParaRPr lang="es-PE" sz="2000" b="0" i="0" u="sng" strike="noStrike" kern="1200" dirty="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endParaRPr>
                    </a:p>
                  </a:txBody>
                  <a:tcPr marL="3418" marR="3418" marT="3418" marB="0" anchor="ctr">
                    <a:noFill/>
                  </a:tcPr>
                </a:tc>
                <a:tc>
                  <a:txBody>
                    <a:bodyPr/>
                    <a:lstStyle/>
                    <a:p>
                      <a:pPr marL="0" algn="l" defTabSz="914400" rtl="0" eaLnBrk="1" fontAlgn="ctr" latinLnBrk="0" hangingPunct="1"/>
                      <a:r>
                        <a:rPr lang="es-PE" sz="2000" b="0" i="0" u="none"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  </a:t>
                      </a:r>
                    </a:p>
                    <a:p>
                      <a:pPr marL="0" algn="l" defTabSz="914400" rtl="0" eaLnBrk="1" fontAlgn="ctr" latinLnBrk="0" hangingPunct="1"/>
                      <a:r>
                        <a:rPr lang="es-PE" sz="2000" b="0" i="0" u="none"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 </a:t>
                      </a:r>
                      <a:r>
                        <a:rPr lang="es-PE" sz="2000" b="0" i="0" u="sng"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OBJETIVOS</a:t>
                      </a:r>
                      <a:endParaRPr lang="es-PE" sz="2000" b="0" i="0" u="sng" strike="noStrike" kern="1200" dirty="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endParaRPr>
                    </a:p>
                  </a:txBody>
                  <a:tcPr marL="3418" marR="3418" marT="3418" marB="0" anchor="ctr">
                    <a:noFill/>
                  </a:tcPr>
                </a:tc>
              </a:tr>
              <a:tr h="104977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kern="1200" dirty="0" smtClean="0">
                          <a:solidFill>
                            <a:srgbClr val="000000"/>
                          </a:solidFill>
                          <a:effectLst/>
                          <a:latin typeface="Univers Condensed" panose="020B0606020202060204" pitchFamily="34" charset="0"/>
                          <a:ea typeface="+mn-ea"/>
                          <a:cs typeface="+mn-cs"/>
                        </a:rPr>
                        <a:t>- Mayor Control y Supervisión de los trabajos realizados en obras de telecomunicaciones</a:t>
                      </a:r>
                    </a:p>
                    <a:p>
                      <a:pPr algn="just"/>
                      <a:endParaRPr lang="es-PE" sz="1600" dirty="0"/>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kern="1200" dirty="0" smtClean="0">
                          <a:solidFill>
                            <a:srgbClr val="000000"/>
                          </a:solidFill>
                          <a:effectLst/>
                          <a:latin typeface="Univers Condensed" panose="020B0606020202060204" pitchFamily="34" charset="0"/>
                          <a:ea typeface="+mn-ea"/>
                          <a:cs typeface="+mn-cs"/>
                        </a:rPr>
                        <a:t>- Multas de 1´058,500.00</a:t>
                      </a:r>
                      <a:r>
                        <a:rPr lang="es-PE" sz="1600" b="0" i="0" u="none" strike="noStrike" kern="1200" baseline="0" dirty="0" smtClean="0">
                          <a:solidFill>
                            <a:srgbClr val="000000"/>
                          </a:solidFill>
                          <a:effectLst/>
                          <a:latin typeface="Univers Condensed" panose="020B0606020202060204" pitchFamily="34" charset="0"/>
                          <a:ea typeface="+mn-ea"/>
                          <a:cs typeface="+mn-cs"/>
                        </a:rPr>
                        <a:t> soles por incumplimiento al reglamento.</a:t>
                      </a:r>
                      <a:endParaRPr lang="es-PE" sz="1600" b="0" i="0" u="none" strike="noStrike" kern="1200" dirty="0" smtClean="0">
                        <a:solidFill>
                          <a:srgbClr val="000000"/>
                        </a:solidFill>
                        <a:effectLst/>
                        <a:latin typeface="Univers Condensed" panose="020B0606020202060204" pitchFamily="34" charset="0"/>
                        <a:ea typeface="+mn-ea"/>
                        <a:cs typeface="+mn-cs"/>
                      </a:endParaRPr>
                    </a:p>
                    <a:p>
                      <a:pPr algn="just"/>
                      <a:endParaRPr lang="es-PE" sz="1600" dirty="0"/>
                    </a:p>
                  </a:txBody>
                  <a:tcPr>
                    <a:noFill/>
                  </a:tcPr>
                </a:tc>
              </a:tr>
              <a:tr h="128015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kern="1200" dirty="0" smtClean="0">
                          <a:solidFill>
                            <a:srgbClr val="000000"/>
                          </a:solidFill>
                          <a:effectLst/>
                          <a:latin typeface="Univers Condensed" panose="020B0606020202060204" pitchFamily="34" charset="0"/>
                          <a:ea typeface="+mn-ea"/>
                          <a:cs typeface="+mn-cs"/>
                        </a:rPr>
                        <a:t>- Registro de los anuncios instalados en la base de datos de la Municipalidad Provincial del Callao.</a:t>
                      </a:r>
                    </a:p>
                    <a:p>
                      <a:pPr algn="just"/>
                      <a:endParaRPr lang="es-PE" sz="1600" dirty="0"/>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kern="1200" dirty="0" smtClean="0">
                          <a:solidFill>
                            <a:srgbClr val="000000"/>
                          </a:solidFill>
                          <a:effectLst/>
                          <a:latin typeface="Univers Condensed" panose="020B0606020202060204" pitchFamily="34" charset="0"/>
                          <a:ea typeface="+mn-ea"/>
                          <a:cs typeface="+mn-cs"/>
                        </a:rPr>
                        <a:t>- Control en el impacto visual que generan estos anuncios publicitarios.</a:t>
                      </a:r>
                    </a:p>
                    <a:p>
                      <a:pPr algn="just"/>
                      <a:endParaRPr lang="es-PE" sz="1600" dirty="0"/>
                    </a:p>
                  </a:txBody>
                  <a:tcPr>
                    <a:noFill/>
                  </a:tcPr>
                </a:tc>
              </a:tr>
              <a:tr h="157557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kern="1200" dirty="0" smtClean="0">
                          <a:solidFill>
                            <a:srgbClr val="000000"/>
                          </a:solidFill>
                          <a:effectLst/>
                          <a:latin typeface="Univers Condensed" panose="020B0606020202060204" pitchFamily="34" charset="0"/>
                          <a:ea typeface="+mn-ea"/>
                          <a:cs typeface="+mn-cs"/>
                        </a:rPr>
                        <a:t>- Continua fiscalización de los anuncios publicitarios en la vía pública que se encuentran instalados en la Provincia Constitucional del Callao.</a:t>
                      </a:r>
                    </a:p>
                    <a:p>
                      <a:pPr algn="just"/>
                      <a:endParaRPr lang="es-PE" sz="1600" dirty="0"/>
                    </a:p>
                  </a:txBody>
                  <a:tcPr>
                    <a:noFill/>
                  </a:tcPr>
                </a:tc>
                <a:tc>
                  <a:txBody>
                    <a:bodyPr/>
                    <a:lstStyle/>
                    <a:p>
                      <a:pPr marL="0" algn="just" defTabSz="914400" rtl="0" eaLnBrk="1" fontAlgn="ctr" latinLnBrk="0" hangingPunct="1"/>
                      <a:r>
                        <a:rPr lang="es-PE" sz="1600" b="0" i="0" u="none" strike="noStrike" kern="1200" dirty="0" smtClean="0">
                          <a:solidFill>
                            <a:srgbClr val="000000"/>
                          </a:solidFill>
                          <a:effectLst/>
                          <a:latin typeface="Univers Condensed" panose="020B0606020202060204" pitchFamily="34" charset="0"/>
                          <a:ea typeface="+mn-ea"/>
                          <a:cs typeface="+mn-cs"/>
                        </a:rPr>
                        <a:t>- Las empresas de publicidad, cumplen con los pagos anuales por derecho de uso del espacio público, Se ha generado en el 2018 el monto de S/.</a:t>
                      </a:r>
                      <a:r>
                        <a:rPr lang="es-PE" sz="1600" b="0" i="0" u="none" strike="noStrike" kern="1200" baseline="0" dirty="0" smtClean="0">
                          <a:solidFill>
                            <a:srgbClr val="000000"/>
                          </a:solidFill>
                          <a:effectLst/>
                          <a:latin typeface="Univers Condensed" panose="020B0606020202060204" pitchFamily="34" charset="0"/>
                          <a:ea typeface="+mn-ea"/>
                          <a:cs typeface="+mn-cs"/>
                        </a:rPr>
                        <a:t> 722,787.00</a:t>
                      </a:r>
                      <a:endParaRPr lang="es-PE" sz="1600" dirty="0"/>
                    </a:p>
                  </a:txBody>
                  <a:tcPr>
                    <a:noFill/>
                  </a:tcPr>
                </a:tc>
              </a:tr>
            </a:tbl>
          </a:graphicData>
        </a:graphic>
      </p:graphicFrame>
      <p:sp>
        <p:nvSpPr>
          <p:cNvPr id="11" name="CuadroTexto 10"/>
          <p:cNvSpPr txBox="1"/>
          <p:nvPr/>
        </p:nvSpPr>
        <p:spPr>
          <a:xfrm>
            <a:off x="503927" y="1329811"/>
            <a:ext cx="3241774" cy="4242816"/>
          </a:xfrm>
          <a:prstGeom prst="rect">
            <a:avLst/>
          </a:prstGeom>
          <a:noFill/>
          <a:ln w="12700">
            <a:solidFill>
              <a:schemeClr val="tx1"/>
            </a:solidFill>
          </a:ln>
        </p:spPr>
        <p:txBody>
          <a:bodyPr wrap="square" rtlCol="0">
            <a:spAutoFit/>
          </a:bodyPr>
          <a:lstStyle/>
          <a:p>
            <a:endParaRPr lang="es-PE" dirty="0"/>
          </a:p>
        </p:txBody>
      </p:sp>
      <p:graphicFrame>
        <p:nvGraphicFramePr>
          <p:cNvPr id="5" name="5 Gráfico"/>
          <p:cNvGraphicFramePr>
            <a:graphicFrameLocks/>
          </p:cNvGraphicFramePr>
          <p:nvPr>
            <p:extLst>
              <p:ext uri="{D42A27DB-BD31-4B8C-83A1-F6EECF244321}">
                <p14:modId xmlns:p14="http://schemas.microsoft.com/office/powerpoint/2010/main" val="2764818711"/>
              </p:ext>
            </p:extLst>
          </p:nvPr>
        </p:nvGraphicFramePr>
        <p:xfrm>
          <a:off x="7110101" y="1231062"/>
          <a:ext cx="4574350" cy="485807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1"/>
          <p:cNvSpPr txBox="1"/>
          <p:nvPr/>
        </p:nvSpPr>
        <p:spPr>
          <a:xfrm>
            <a:off x="1054221" y="664873"/>
            <a:ext cx="10270566" cy="461665"/>
          </a:xfrm>
          <a:prstGeom prst="rect">
            <a:avLst/>
          </a:prstGeom>
          <a:solidFill>
            <a:srgbClr val="00B0F0"/>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E" sz="2400" b="1" dirty="0" smtClean="0">
                <a:solidFill>
                  <a:schemeClr val="tx1"/>
                </a:solidFill>
                <a:effectLst>
                  <a:outerShdw blurRad="38100" dist="38100" dir="2700000" algn="tl">
                    <a:srgbClr val="000000">
                      <a:alpha val="43137"/>
                    </a:srgbClr>
                  </a:outerShdw>
                </a:effectLst>
                <a:latin typeface="Univers Condensed" panose="020B0606020202060204" pitchFamily="34" charset="0"/>
              </a:rPr>
              <a:t>INFRAESTRUCTURA </a:t>
            </a:r>
            <a:r>
              <a:rPr lang="es-PE" sz="2400" b="1" dirty="0">
                <a:solidFill>
                  <a:schemeClr val="tx1"/>
                </a:solidFill>
                <a:effectLst>
                  <a:outerShdw blurRad="38100" dist="38100" dir="2700000" algn="tl">
                    <a:srgbClr val="000000">
                      <a:alpha val="43137"/>
                    </a:srgbClr>
                  </a:outerShdw>
                </a:effectLst>
                <a:latin typeface="Univers Condensed" panose="020B0606020202060204" pitchFamily="34" charset="0"/>
              </a:rPr>
              <a:t>DE </a:t>
            </a:r>
            <a:r>
              <a:rPr lang="es-PE" sz="2400" b="1" dirty="0" smtClean="0">
                <a:solidFill>
                  <a:schemeClr val="tx1"/>
                </a:solidFill>
                <a:effectLst>
                  <a:outerShdw blurRad="38100" dist="38100" dir="2700000" algn="tl">
                    <a:srgbClr val="000000">
                      <a:alpha val="43137"/>
                    </a:srgbClr>
                  </a:outerShdw>
                </a:effectLst>
                <a:latin typeface="Univers Condensed" panose="020B0606020202060204" pitchFamily="34" charset="0"/>
              </a:rPr>
              <a:t>TELECOMUNICACIONES Y </a:t>
            </a:r>
            <a:r>
              <a:rPr lang="es-PE" sz="2400" b="1" dirty="0">
                <a:solidFill>
                  <a:schemeClr val="tx1"/>
                </a:solidFill>
                <a:effectLst>
                  <a:outerShdw blurRad="38100" dist="38100" dir="2700000" algn="tl">
                    <a:srgbClr val="000000">
                      <a:alpha val="43137"/>
                    </a:srgbClr>
                  </a:outerShdw>
                </a:effectLst>
                <a:latin typeface="Univers Condensed" panose="020B0606020202060204" pitchFamily="34" charset="0"/>
              </a:rPr>
              <a:t>PUBLICIDAD </a:t>
            </a:r>
            <a:r>
              <a:rPr lang="es-PE" sz="2400" b="1" dirty="0" smtClean="0">
                <a:solidFill>
                  <a:schemeClr val="tx1"/>
                </a:solidFill>
                <a:effectLst>
                  <a:outerShdw blurRad="38100" dist="38100" dir="2700000" algn="tl">
                    <a:srgbClr val="000000">
                      <a:alpha val="43137"/>
                    </a:srgbClr>
                  </a:outerShdw>
                </a:effectLst>
                <a:latin typeface="Univers Condensed" panose="020B0606020202060204" pitchFamily="34" charset="0"/>
              </a:rPr>
              <a:t>EXTERIOR</a:t>
            </a:r>
            <a:endParaRPr lang="es-PE" sz="2400" b="1" dirty="0">
              <a:solidFill>
                <a:schemeClr val="tx1"/>
              </a:solidFill>
              <a:effectLst>
                <a:outerShdw blurRad="38100" dist="38100" dir="2700000" algn="tl">
                  <a:srgbClr val="000000">
                    <a:alpha val="43137"/>
                  </a:srgbClr>
                </a:outerShdw>
              </a:effectLst>
              <a:latin typeface="Univers Condensed" panose="020B0606020202060204" pitchFamily="34" charset="0"/>
            </a:endParaRPr>
          </a:p>
        </p:txBody>
      </p:sp>
      <p:sp>
        <p:nvSpPr>
          <p:cNvPr id="8" name="CuadroTexto 1"/>
          <p:cNvSpPr txBox="1"/>
          <p:nvPr/>
        </p:nvSpPr>
        <p:spPr>
          <a:xfrm>
            <a:off x="503928" y="13499"/>
            <a:ext cx="11371152" cy="523220"/>
          </a:xfrm>
          <a:prstGeom prst="rect">
            <a:avLst/>
          </a:prstGeom>
          <a:solidFill>
            <a:srgbClr val="00B0F0"/>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E" sz="2800" b="1" dirty="0" smtClean="0">
                <a:solidFill>
                  <a:schemeClr val="tx1"/>
                </a:solidFill>
                <a:effectLst>
                  <a:outerShdw blurRad="38100" dist="38100" dir="2700000" algn="tl">
                    <a:srgbClr val="000000">
                      <a:alpha val="43137"/>
                    </a:srgbClr>
                  </a:outerShdw>
                </a:effectLst>
                <a:latin typeface="Univers Condensed" panose="020B0606020202060204" pitchFamily="34" charset="0"/>
              </a:rPr>
              <a:t>GERENCIA DE OBRAS</a:t>
            </a:r>
            <a:endParaRPr lang="es-PE" sz="2800" b="1" dirty="0">
              <a:solidFill>
                <a:schemeClr val="tx1"/>
              </a:solidFill>
              <a:effectLst>
                <a:outerShdw blurRad="38100" dist="38100" dir="2700000" algn="tl">
                  <a:srgbClr val="000000">
                    <a:alpha val="43137"/>
                  </a:srgbClr>
                </a:outerShdw>
              </a:effectLst>
              <a:latin typeface="Univers Condensed" panose="020B0606020202060204" pitchFamily="34" charset="0"/>
            </a:endParaRPr>
          </a:p>
        </p:txBody>
      </p:sp>
      <p:sp>
        <p:nvSpPr>
          <p:cNvPr id="9" name="CuadroTexto 8"/>
          <p:cNvSpPr txBox="1"/>
          <p:nvPr/>
        </p:nvSpPr>
        <p:spPr>
          <a:xfrm>
            <a:off x="3745701" y="1329811"/>
            <a:ext cx="3241774" cy="4242816"/>
          </a:xfrm>
          <a:prstGeom prst="rect">
            <a:avLst/>
          </a:prstGeom>
          <a:noFill/>
          <a:ln w="12700">
            <a:solidFill>
              <a:schemeClr val="tx1"/>
            </a:solidFill>
          </a:ln>
        </p:spPr>
        <p:txBody>
          <a:bodyPr wrap="square" rtlCol="0">
            <a:spAutoFit/>
          </a:bodyPr>
          <a:lstStyle/>
          <a:p>
            <a:endParaRPr lang="es-PE" dirty="0"/>
          </a:p>
        </p:txBody>
      </p:sp>
    </p:spTree>
    <p:extLst>
      <p:ext uri="{BB962C8B-B14F-4D97-AF65-F5344CB8AC3E}">
        <p14:creationId xmlns:p14="http://schemas.microsoft.com/office/powerpoint/2010/main" val="3244757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922760046"/>
              </p:ext>
            </p:extLst>
          </p:nvPr>
        </p:nvGraphicFramePr>
        <p:xfrm>
          <a:off x="479834" y="936836"/>
          <a:ext cx="6138136" cy="4780803"/>
        </p:xfrm>
        <a:graphic>
          <a:graphicData uri="http://schemas.openxmlformats.org/drawingml/2006/table">
            <a:tbl>
              <a:tblPr firstRow="1" bandRow="1">
                <a:tableStyleId>{5C22544A-7EE6-4342-B048-85BDC9FD1C3A}</a:tableStyleId>
              </a:tblPr>
              <a:tblGrid>
                <a:gridCol w="3069068"/>
                <a:gridCol w="3069068"/>
              </a:tblGrid>
              <a:tr h="740832">
                <a:tc>
                  <a:txBody>
                    <a:bodyPr/>
                    <a:lstStyle/>
                    <a:p>
                      <a:pPr marL="0" algn="l" defTabSz="914400" rtl="0" eaLnBrk="1" fontAlgn="ctr" latinLnBrk="0" hangingPunct="1"/>
                      <a:r>
                        <a:rPr lang="es-PE" sz="2000" b="0" i="0" u="none"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  </a:t>
                      </a:r>
                      <a:r>
                        <a:rPr lang="es-PE" sz="2000" b="0" i="0" u="sng"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MISION</a:t>
                      </a:r>
                      <a:endParaRPr lang="es-PE" sz="2000" b="0" i="0" u="sng" strike="noStrike" kern="1200" dirty="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endParaRPr>
                    </a:p>
                  </a:txBody>
                  <a:tcPr marL="3418" marR="3418" marT="3418" marB="0" anchor="ctr">
                    <a:noFill/>
                  </a:tcPr>
                </a:tc>
                <a:tc>
                  <a:txBody>
                    <a:bodyPr/>
                    <a:lstStyle/>
                    <a:p>
                      <a:pPr marL="0" algn="l" defTabSz="914400" rtl="0" eaLnBrk="1" fontAlgn="ctr" latinLnBrk="0" hangingPunct="1"/>
                      <a:r>
                        <a:rPr lang="es-PE" sz="2000" b="0" i="0" u="none"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  </a:t>
                      </a:r>
                      <a:r>
                        <a:rPr lang="es-PE" sz="2000" b="0" i="0" u="sng"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OBJETIVOS</a:t>
                      </a:r>
                      <a:endParaRPr lang="es-PE" sz="2000" b="0" i="0" u="sng" strike="noStrike" kern="1200" dirty="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endParaRPr>
                    </a:p>
                  </a:txBody>
                  <a:tcPr marL="3418" marR="3418" marT="3418" marB="0" anchor="ctr">
                    <a:noFill/>
                  </a:tcPr>
                </a:tc>
              </a:tr>
              <a:tr h="14404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kern="1200" dirty="0" smtClean="0">
                          <a:solidFill>
                            <a:srgbClr val="000000"/>
                          </a:solidFill>
                          <a:effectLst/>
                          <a:latin typeface="Univers Condensed" panose="020B0606020202060204" pitchFamily="34" charset="0"/>
                          <a:ea typeface="+mn-ea"/>
                          <a:cs typeface="+mn-cs"/>
                        </a:rPr>
                        <a:t>- Mejora en la eficiencia de las Obras Públicas con una continua Fiscalización y Control en las Autorizaciones emitidas.</a:t>
                      </a:r>
                      <a:endParaRPr lang="es-PE" sz="1600" dirty="0"/>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kern="1200" dirty="0" smtClean="0">
                          <a:solidFill>
                            <a:srgbClr val="000000"/>
                          </a:solidFill>
                          <a:effectLst/>
                          <a:latin typeface="Univers Condensed" panose="020B0606020202060204" pitchFamily="34" charset="0"/>
                          <a:ea typeface="+mn-ea"/>
                          <a:cs typeface="+mn-cs"/>
                        </a:rPr>
                        <a:t>- Recaudación por Autorizaciones, un monto de  S/. 20,384.00 en el año 2018.  </a:t>
                      </a:r>
                    </a:p>
                    <a:p>
                      <a:pPr algn="just"/>
                      <a:endParaRPr lang="es-PE" sz="1600" dirty="0"/>
                    </a:p>
                  </a:txBody>
                  <a:tcPr>
                    <a:noFill/>
                  </a:tcPr>
                </a:tc>
              </a:tr>
              <a:tr h="118459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kern="1200" baseline="0" dirty="0" smtClean="0">
                          <a:solidFill>
                            <a:srgbClr val="000000"/>
                          </a:solidFill>
                          <a:effectLst/>
                          <a:latin typeface="Univers Condensed" panose="020B0606020202060204" pitchFamily="34" charset="0"/>
                          <a:ea typeface="+mn-ea"/>
                          <a:cs typeface="+mn-cs"/>
                        </a:rPr>
                        <a:t>- Control e inspecciones continuas para las </a:t>
                      </a:r>
                      <a:r>
                        <a:rPr lang="es-PE" sz="1600" b="0" i="0" u="none" strike="noStrike" kern="1200" dirty="0" smtClean="0">
                          <a:solidFill>
                            <a:srgbClr val="000000"/>
                          </a:solidFill>
                          <a:effectLst/>
                          <a:latin typeface="Univers Condensed" panose="020B0606020202060204" pitchFamily="34" charset="0"/>
                          <a:ea typeface="+mn-ea"/>
                          <a:cs typeface="+mn-cs"/>
                        </a:rPr>
                        <a:t>Conformidades de obra y Trabajos de emergencia.</a:t>
                      </a:r>
                      <a:endParaRPr lang="es-PE" sz="1600" dirty="0"/>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kern="1200" dirty="0" smtClean="0">
                          <a:solidFill>
                            <a:srgbClr val="000000"/>
                          </a:solidFill>
                          <a:effectLst/>
                          <a:latin typeface="Univers Condensed" panose="020B0606020202060204" pitchFamily="34" charset="0"/>
                          <a:ea typeface="+mn-ea"/>
                          <a:cs typeface="+mn-cs"/>
                        </a:rPr>
                        <a:t>- Recaudación por conformidades de obras por  S/.  4,978.00 </a:t>
                      </a:r>
                    </a:p>
                    <a:p>
                      <a:pPr algn="just"/>
                      <a:endParaRPr lang="es-PE" dirty="0"/>
                    </a:p>
                  </a:txBody>
                  <a:tcPr>
                    <a:noFill/>
                  </a:tcPr>
                </a:tc>
              </a:tr>
              <a:tr h="1414937">
                <a:tc>
                  <a:txBody>
                    <a:bodyPr/>
                    <a:lstStyle/>
                    <a:p>
                      <a:pPr marL="0" algn="just" defTabSz="914400" rtl="0" eaLnBrk="1" fontAlgn="ctr" latinLnBrk="0" hangingPunct="1"/>
                      <a:r>
                        <a:rPr lang="es-PE" sz="1600" b="0" i="0" u="none" strike="noStrike" kern="1200" dirty="0" smtClean="0">
                          <a:solidFill>
                            <a:srgbClr val="000000"/>
                          </a:solidFill>
                          <a:effectLst/>
                          <a:latin typeface="Univers Condensed" panose="020B0606020202060204" pitchFamily="34" charset="0"/>
                          <a:ea typeface="+mn-ea"/>
                          <a:cs typeface="+mn-cs"/>
                        </a:rPr>
                        <a:t>- Coordinaciones con las empresas de servicios</a:t>
                      </a:r>
                      <a:r>
                        <a:rPr lang="es-PE" sz="1600" b="0" i="0" u="none" strike="noStrike" kern="1200" baseline="0" dirty="0" smtClean="0">
                          <a:solidFill>
                            <a:srgbClr val="000000"/>
                          </a:solidFill>
                          <a:effectLst/>
                          <a:latin typeface="Univers Condensed" panose="020B0606020202060204" pitchFamily="34" charset="0"/>
                          <a:ea typeface="+mn-ea"/>
                          <a:cs typeface="+mn-cs"/>
                        </a:rPr>
                        <a:t> ante eventos de emergencia presentados en la Provincia Constitucional del Callao.</a:t>
                      </a:r>
                      <a:endParaRPr lang="es-PE" sz="1600" b="0" i="0" u="none" strike="noStrike" kern="1200" dirty="0">
                        <a:solidFill>
                          <a:srgbClr val="000000"/>
                        </a:solidFill>
                        <a:effectLst/>
                        <a:latin typeface="Univers Condensed" panose="020B0606020202060204" pitchFamily="34" charset="0"/>
                        <a:ea typeface="+mn-ea"/>
                        <a:cs typeface="+mn-cs"/>
                      </a:endParaRPr>
                    </a:p>
                  </a:txBody>
                  <a:tcPr>
                    <a:noFill/>
                  </a:tcPr>
                </a:tc>
                <a:tc>
                  <a:txBody>
                    <a:bodyPr/>
                    <a:lstStyle/>
                    <a:p>
                      <a:pPr marL="0" algn="just" defTabSz="914400" rtl="0" eaLnBrk="1" fontAlgn="ctr" latinLnBrk="0" hangingPunct="1"/>
                      <a:r>
                        <a:rPr lang="es-PE" sz="1600" dirty="0" smtClean="0">
                          <a:latin typeface="Univers Condensed" panose="020B0606020202060204" pitchFamily="34" charset="0"/>
                        </a:rPr>
                        <a:t>-</a:t>
                      </a:r>
                      <a:r>
                        <a:rPr lang="es-PE" sz="1600" baseline="0" dirty="0" smtClean="0">
                          <a:latin typeface="Univers Condensed" panose="020B0606020202060204" pitchFamily="34" charset="0"/>
                        </a:rPr>
                        <a:t> </a:t>
                      </a:r>
                      <a:r>
                        <a:rPr lang="es-PE" sz="1600" dirty="0" smtClean="0">
                          <a:latin typeface="Univers Condensed" panose="020B0606020202060204" pitchFamily="34" charset="0"/>
                        </a:rPr>
                        <a:t>Para solucionar problemas inmediatos, como fugas de agua, desagües, postes inclinados, cables caídos, etc.</a:t>
                      </a:r>
                      <a:endParaRPr lang="es-PE" sz="1600" dirty="0">
                        <a:latin typeface="Univers Condensed" panose="020B0606020202060204" pitchFamily="34" charset="0"/>
                      </a:endParaRPr>
                    </a:p>
                  </a:txBody>
                  <a:tcPr>
                    <a:noFill/>
                  </a:tcPr>
                </a:tc>
              </a:tr>
            </a:tbl>
          </a:graphicData>
        </a:graphic>
      </p:graphicFrame>
      <p:sp>
        <p:nvSpPr>
          <p:cNvPr id="9" name="CuadroTexto 8"/>
          <p:cNvSpPr txBox="1"/>
          <p:nvPr/>
        </p:nvSpPr>
        <p:spPr>
          <a:xfrm>
            <a:off x="3567458" y="1124712"/>
            <a:ext cx="3241774" cy="4242816"/>
          </a:xfrm>
          <a:prstGeom prst="rect">
            <a:avLst/>
          </a:prstGeom>
          <a:noFill/>
          <a:ln w="12700">
            <a:solidFill>
              <a:schemeClr val="tx1"/>
            </a:solidFill>
          </a:ln>
        </p:spPr>
        <p:txBody>
          <a:bodyPr wrap="square" rtlCol="0">
            <a:spAutoFit/>
          </a:bodyPr>
          <a:lstStyle/>
          <a:p>
            <a:endParaRPr lang="es-PE" dirty="0"/>
          </a:p>
        </p:txBody>
      </p:sp>
      <p:sp>
        <p:nvSpPr>
          <p:cNvPr id="8" name="CuadroTexto 7"/>
          <p:cNvSpPr txBox="1"/>
          <p:nvPr/>
        </p:nvSpPr>
        <p:spPr>
          <a:xfrm>
            <a:off x="479834" y="1124712"/>
            <a:ext cx="3087624" cy="4242816"/>
          </a:xfrm>
          <a:prstGeom prst="rect">
            <a:avLst/>
          </a:prstGeom>
          <a:noFill/>
          <a:ln w="12700">
            <a:solidFill>
              <a:schemeClr val="tx1"/>
            </a:solidFill>
          </a:ln>
        </p:spPr>
        <p:txBody>
          <a:bodyPr wrap="square" rtlCol="0">
            <a:spAutoFit/>
          </a:bodyPr>
          <a:lstStyle/>
          <a:p>
            <a:endParaRPr lang="es-PE" dirty="0"/>
          </a:p>
        </p:txBody>
      </p:sp>
      <p:sp>
        <p:nvSpPr>
          <p:cNvPr id="5" name="CuadroTexto 2"/>
          <p:cNvSpPr txBox="1"/>
          <p:nvPr/>
        </p:nvSpPr>
        <p:spPr>
          <a:xfrm>
            <a:off x="434567" y="82500"/>
            <a:ext cx="11371152" cy="523220"/>
          </a:xfrm>
          <a:prstGeom prst="rect">
            <a:avLst/>
          </a:prstGeom>
          <a:solidFill>
            <a:srgbClr val="00B0F0"/>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E" sz="2800" b="1" dirty="0">
                <a:solidFill>
                  <a:schemeClr val="tx1"/>
                </a:solidFill>
                <a:effectLst>
                  <a:outerShdw blurRad="38100" dist="38100" dir="2700000" algn="tl">
                    <a:srgbClr val="000000">
                      <a:alpha val="43137"/>
                    </a:srgbClr>
                  </a:outerShdw>
                </a:effectLst>
                <a:latin typeface="Univers Condensed" panose="020B0606020202060204" pitchFamily="34" charset="0"/>
              </a:rPr>
              <a:t>OBRAS PUBLICAS – AREA DE </a:t>
            </a:r>
            <a:r>
              <a:rPr lang="es-PE" sz="2800" b="1" dirty="0" smtClean="0">
                <a:solidFill>
                  <a:schemeClr val="tx1"/>
                </a:solidFill>
                <a:effectLst>
                  <a:outerShdw blurRad="38100" dist="38100" dir="2700000" algn="tl">
                    <a:srgbClr val="000000">
                      <a:alpha val="43137"/>
                    </a:srgbClr>
                  </a:outerShdw>
                </a:effectLst>
                <a:latin typeface="Univers Condensed" panose="020B0606020202060204" pitchFamily="34" charset="0"/>
              </a:rPr>
              <a:t>AUTORIZACIONES DE OBRAS PUBLICAS</a:t>
            </a:r>
            <a:endParaRPr lang="es-PE" sz="2800" b="1" dirty="0">
              <a:solidFill>
                <a:schemeClr val="tx1"/>
              </a:solidFill>
              <a:effectLst>
                <a:outerShdw blurRad="38100" dist="38100" dir="2700000" algn="tl">
                  <a:srgbClr val="000000">
                    <a:alpha val="43137"/>
                  </a:srgbClr>
                </a:outerShdw>
              </a:effectLst>
              <a:latin typeface="Univers Condensed" panose="020B0606020202060204" pitchFamily="34" charset="0"/>
            </a:endParaRPr>
          </a:p>
        </p:txBody>
      </p:sp>
      <p:graphicFrame>
        <p:nvGraphicFramePr>
          <p:cNvPr id="6" name="1 Gráfico"/>
          <p:cNvGraphicFramePr>
            <a:graphicFrameLocks/>
          </p:cNvGraphicFramePr>
          <p:nvPr>
            <p:extLst>
              <p:ext uri="{D42A27DB-BD31-4B8C-83A1-F6EECF244321}">
                <p14:modId xmlns:p14="http://schemas.microsoft.com/office/powerpoint/2010/main" val="2251015332"/>
              </p:ext>
            </p:extLst>
          </p:nvPr>
        </p:nvGraphicFramePr>
        <p:xfrm>
          <a:off x="7048312" y="1028700"/>
          <a:ext cx="4873178" cy="46405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1210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79715655"/>
              </p:ext>
            </p:extLst>
          </p:nvPr>
        </p:nvGraphicFramePr>
        <p:xfrm>
          <a:off x="742724" y="1039706"/>
          <a:ext cx="6234148" cy="4903894"/>
        </p:xfrm>
        <a:graphic>
          <a:graphicData uri="http://schemas.openxmlformats.org/drawingml/2006/table">
            <a:tbl>
              <a:tblPr firstRow="1" bandRow="1">
                <a:tableStyleId>{5C22544A-7EE6-4342-B048-85BDC9FD1C3A}</a:tableStyleId>
              </a:tblPr>
              <a:tblGrid>
                <a:gridCol w="3117074"/>
                <a:gridCol w="3117074"/>
              </a:tblGrid>
              <a:tr h="537634">
                <a:tc>
                  <a:txBody>
                    <a:bodyPr/>
                    <a:lstStyle/>
                    <a:p>
                      <a:pPr marL="0" algn="l" defTabSz="914400" rtl="0" eaLnBrk="1" fontAlgn="ctr" latinLnBrk="0" hangingPunct="1"/>
                      <a:r>
                        <a:rPr lang="es-PE" sz="2000" b="0" i="0" u="none"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  </a:t>
                      </a:r>
                      <a:r>
                        <a:rPr lang="es-PE" sz="2000" b="0" i="0" u="sng"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MISION</a:t>
                      </a:r>
                      <a:endParaRPr lang="es-PE" sz="2000" b="0" i="0" u="sng" strike="noStrike" kern="1200" dirty="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endParaRPr>
                    </a:p>
                  </a:txBody>
                  <a:tcPr marL="3418" marR="3418" marT="3418" marB="0" anchor="ctr">
                    <a:noFill/>
                  </a:tcPr>
                </a:tc>
                <a:tc>
                  <a:txBody>
                    <a:bodyPr/>
                    <a:lstStyle/>
                    <a:p>
                      <a:pPr marL="0" algn="l" defTabSz="914400" rtl="0" eaLnBrk="1" fontAlgn="ctr" latinLnBrk="0" hangingPunct="1"/>
                      <a:r>
                        <a:rPr lang="es-PE" sz="2000" b="0" i="0" u="none"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  </a:t>
                      </a:r>
                      <a:r>
                        <a:rPr lang="es-PE" sz="2000" b="0" i="0" u="sng"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OBJETIVOS</a:t>
                      </a:r>
                      <a:endParaRPr lang="es-PE" sz="2000" b="0" i="0" u="sng" strike="noStrike" kern="1200" dirty="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endParaRPr>
                    </a:p>
                  </a:txBody>
                  <a:tcPr marL="3418" marR="3418" marT="3418" marB="0" anchor="ctr">
                    <a:noFill/>
                  </a:tcPr>
                </a:tc>
              </a:tr>
              <a:tr h="104013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kern="1200" dirty="0" smtClean="0">
                          <a:solidFill>
                            <a:srgbClr val="000000"/>
                          </a:solidFill>
                          <a:effectLst/>
                          <a:latin typeface="Univers Condensed" panose="020B0606020202060204" pitchFamily="34" charset="0"/>
                          <a:ea typeface="+mn-ea"/>
                          <a:cs typeface="+mn-cs"/>
                        </a:rPr>
                        <a:t>- Permitir la entrega de Certificados de Numeración, Parámetros, Compatibilidad de uso y Nomenclatura vial</a:t>
                      </a:r>
                    </a:p>
                    <a:p>
                      <a:pPr algn="just"/>
                      <a:endParaRPr lang="es-PE" sz="1600" dirty="0"/>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kern="1200" dirty="0" smtClean="0">
                          <a:solidFill>
                            <a:srgbClr val="000000"/>
                          </a:solidFill>
                          <a:effectLst/>
                          <a:latin typeface="Univers Condensed" panose="020B0606020202060204" pitchFamily="34" charset="0"/>
                          <a:ea typeface="+mn-ea"/>
                          <a:cs typeface="+mn-cs"/>
                        </a:rPr>
                        <a:t>- En el año 2018 se otorgaron 1622 Certificados </a:t>
                      </a:r>
                    </a:p>
                    <a:p>
                      <a:pPr algn="just"/>
                      <a:endParaRPr lang="es-PE" sz="1600" dirty="0"/>
                    </a:p>
                  </a:txBody>
                  <a:tcPr>
                    <a:noFill/>
                  </a:tcPr>
                </a:tc>
              </a:tr>
              <a:tr h="101346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kern="1200" dirty="0" smtClean="0">
                          <a:solidFill>
                            <a:srgbClr val="000000"/>
                          </a:solidFill>
                          <a:effectLst/>
                          <a:latin typeface="Univers Condensed" panose="020B0606020202060204" pitchFamily="34" charset="0"/>
                          <a:ea typeface="+mn-ea"/>
                          <a:cs typeface="+mn-cs"/>
                        </a:rPr>
                        <a:t>- Poder identificar de forma concreta, la ubicación de los inmuebles registrados. </a:t>
                      </a:r>
                    </a:p>
                    <a:p>
                      <a:pPr algn="just"/>
                      <a:endParaRPr lang="es-PE" sz="1600" dirty="0"/>
                    </a:p>
                  </a:txBody>
                  <a:tcPr>
                    <a:noFill/>
                  </a:tcPr>
                </a:tc>
                <a:tc>
                  <a:txBody>
                    <a:bodyPr/>
                    <a:lstStyle/>
                    <a:p>
                      <a:pPr marL="0" indent="0" algn="just" defTabSz="914400" rtl="0" eaLnBrk="1" fontAlgn="ctr" latinLnBrk="0" hangingPunct="1"/>
                      <a:r>
                        <a:rPr lang="es-PE" sz="1600" b="0" i="0" u="none" strike="noStrike" kern="1200" dirty="0" smtClean="0">
                          <a:solidFill>
                            <a:srgbClr val="000000"/>
                          </a:solidFill>
                          <a:effectLst/>
                          <a:latin typeface="Univers Condensed" panose="020B0606020202060204" pitchFamily="34" charset="0"/>
                          <a:ea typeface="+mn-ea"/>
                          <a:cs typeface="+mn-cs"/>
                        </a:rPr>
                        <a:t>- Porque se solicitan Certificados pero los inmuebles no tienen Habilitación Urbana</a:t>
                      </a:r>
                      <a:endParaRPr lang="es-PE" sz="1600" b="0" i="0" u="none" strike="noStrike" kern="1200" dirty="0">
                        <a:solidFill>
                          <a:srgbClr val="000000"/>
                        </a:solidFill>
                        <a:effectLst/>
                        <a:latin typeface="Univers Condensed" panose="020B0606020202060204" pitchFamily="34" charset="0"/>
                        <a:ea typeface="+mn-ea"/>
                        <a:cs typeface="+mn-cs"/>
                      </a:endParaRPr>
                    </a:p>
                  </a:txBody>
                  <a:tcPr>
                    <a:noFill/>
                  </a:tcPr>
                </a:tc>
              </a:tr>
              <a:tr h="1414937">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PE" sz="1600" b="0" i="0" u="none" strike="noStrike" kern="1200" dirty="0" smtClean="0">
                          <a:solidFill>
                            <a:srgbClr val="000000"/>
                          </a:solidFill>
                          <a:effectLst/>
                          <a:latin typeface="Univers Condensed" panose="020B0606020202060204" pitchFamily="34" charset="0"/>
                          <a:ea typeface="+mn-ea"/>
                          <a:cs typeface="+mn-cs"/>
                        </a:rPr>
                        <a:t>- Trabajo conjunto con la Gerencia de Comercialización para la Aprobación de la Ordenanza Municipal N°022-2017, que aprueba la modificación del índice de usos para la ubicación de actividades, estándares de calidad y niveles operacionales.</a:t>
                      </a:r>
                    </a:p>
                    <a:p>
                      <a:pPr marL="0" algn="just" defTabSz="914400" rtl="0" eaLnBrk="1" fontAlgn="ctr" latinLnBrk="0" hangingPunct="1"/>
                      <a:endParaRPr lang="es-PE" sz="1600" b="0" i="0" u="none" strike="noStrike" kern="1200" dirty="0">
                        <a:solidFill>
                          <a:srgbClr val="000000"/>
                        </a:solidFill>
                        <a:effectLst/>
                        <a:latin typeface="Univers Condensed" panose="020B0606020202060204" pitchFamily="34" charset="0"/>
                        <a:ea typeface="+mn-ea"/>
                        <a:cs typeface="+mn-cs"/>
                      </a:endParaRPr>
                    </a:p>
                  </a:txBody>
                  <a:tcPr>
                    <a:noFill/>
                  </a:tcPr>
                </a:tc>
                <a:tc>
                  <a:txBody>
                    <a:bodyPr/>
                    <a:lstStyle/>
                    <a:p>
                      <a:pPr marL="0" algn="l" defTabSz="914400" rtl="0" eaLnBrk="1" fontAlgn="ctr" latinLnBrk="0" hangingPunct="1"/>
                      <a:endParaRPr lang="es-PE" sz="1600" dirty="0">
                        <a:latin typeface="Univers Condensed" panose="020B0606020202060204" pitchFamily="34" charset="0"/>
                      </a:endParaRPr>
                    </a:p>
                  </a:txBody>
                  <a:tcPr>
                    <a:noFill/>
                  </a:tcPr>
                </a:tc>
              </a:tr>
            </a:tbl>
          </a:graphicData>
        </a:graphic>
      </p:graphicFrame>
      <p:sp>
        <p:nvSpPr>
          <p:cNvPr id="8" name="CuadroTexto 7"/>
          <p:cNvSpPr txBox="1"/>
          <p:nvPr/>
        </p:nvSpPr>
        <p:spPr>
          <a:xfrm>
            <a:off x="3858768" y="1133856"/>
            <a:ext cx="3017520" cy="4681728"/>
          </a:xfrm>
          <a:prstGeom prst="rect">
            <a:avLst/>
          </a:prstGeom>
          <a:noFill/>
          <a:ln w="12700">
            <a:solidFill>
              <a:schemeClr val="tx1"/>
            </a:solidFill>
          </a:ln>
        </p:spPr>
        <p:txBody>
          <a:bodyPr wrap="square" rtlCol="0">
            <a:spAutoFit/>
          </a:bodyPr>
          <a:lstStyle/>
          <a:p>
            <a:endParaRPr lang="es-PE" dirty="0"/>
          </a:p>
        </p:txBody>
      </p:sp>
      <p:sp>
        <p:nvSpPr>
          <p:cNvPr id="6" name="CuadroTexto 5"/>
          <p:cNvSpPr txBox="1"/>
          <p:nvPr/>
        </p:nvSpPr>
        <p:spPr>
          <a:xfrm>
            <a:off x="667512" y="1133856"/>
            <a:ext cx="3191256" cy="4681728"/>
          </a:xfrm>
          <a:prstGeom prst="rect">
            <a:avLst/>
          </a:prstGeom>
          <a:noFill/>
          <a:ln w="12700">
            <a:solidFill>
              <a:schemeClr val="tx1"/>
            </a:solidFill>
          </a:ln>
        </p:spPr>
        <p:txBody>
          <a:bodyPr wrap="square" rtlCol="0">
            <a:spAutoFit/>
          </a:bodyPr>
          <a:lstStyle/>
          <a:p>
            <a:endParaRPr lang="es-PE" dirty="0"/>
          </a:p>
        </p:txBody>
      </p:sp>
      <p:graphicFrame>
        <p:nvGraphicFramePr>
          <p:cNvPr id="11" name="1 Gráfico"/>
          <p:cNvGraphicFramePr>
            <a:graphicFrameLocks/>
          </p:cNvGraphicFramePr>
          <p:nvPr>
            <p:extLst>
              <p:ext uri="{D42A27DB-BD31-4B8C-83A1-F6EECF244321}">
                <p14:modId xmlns:p14="http://schemas.microsoft.com/office/powerpoint/2010/main" val="3354762084"/>
              </p:ext>
            </p:extLst>
          </p:nvPr>
        </p:nvGraphicFramePr>
        <p:xfrm>
          <a:off x="7030214" y="1120140"/>
          <a:ext cx="4775505" cy="4640580"/>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2"/>
          <p:cNvSpPr txBox="1"/>
          <p:nvPr/>
        </p:nvSpPr>
        <p:spPr>
          <a:xfrm>
            <a:off x="455088" y="82500"/>
            <a:ext cx="11371152" cy="523220"/>
          </a:xfrm>
          <a:prstGeom prst="rect">
            <a:avLst/>
          </a:prstGeom>
          <a:solidFill>
            <a:srgbClr val="00B0F0"/>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E" sz="2800" b="1" dirty="0" smtClean="0">
                <a:solidFill>
                  <a:schemeClr val="tx1"/>
                </a:solidFill>
                <a:effectLst>
                  <a:outerShdw blurRad="38100" dist="38100" dir="2700000" algn="tl">
                    <a:srgbClr val="000000">
                      <a:alpha val="43137"/>
                    </a:srgbClr>
                  </a:outerShdw>
                </a:effectLst>
                <a:latin typeface="Univers Condensed" panose="020B0606020202060204" pitchFamily="34" charset="0"/>
              </a:rPr>
              <a:t>CERTIFICACIONES</a:t>
            </a:r>
            <a:endParaRPr lang="es-PE" sz="2800" b="1" dirty="0">
              <a:solidFill>
                <a:schemeClr val="tx1"/>
              </a:solidFill>
              <a:effectLst>
                <a:outerShdw blurRad="38100" dist="38100" dir="2700000" algn="tl">
                  <a:srgbClr val="000000">
                    <a:alpha val="43137"/>
                  </a:srgbClr>
                </a:outerShdw>
              </a:effectLst>
              <a:latin typeface="Univers Condensed" panose="020B0606020202060204" pitchFamily="34" charset="0"/>
            </a:endParaRPr>
          </a:p>
        </p:txBody>
      </p:sp>
    </p:spTree>
    <p:extLst>
      <p:ext uri="{BB962C8B-B14F-4D97-AF65-F5344CB8AC3E}">
        <p14:creationId xmlns:p14="http://schemas.microsoft.com/office/powerpoint/2010/main" val="3409514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4398264" y="813816"/>
            <a:ext cx="2953512" cy="4636008"/>
          </a:xfrm>
          <a:prstGeom prst="rect">
            <a:avLst/>
          </a:prstGeom>
          <a:noFill/>
          <a:ln w="12700">
            <a:solidFill>
              <a:schemeClr val="tx1"/>
            </a:solidFill>
          </a:ln>
        </p:spPr>
        <p:txBody>
          <a:bodyPr wrap="square" rtlCol="0">
            <a:spAutoFit/>
          </a:bodyPr>
          <a:lstStyle/>
          <a:p>
            <a:endParaRPr lang="es-PE"/>
          </a:p>
        </p:txBody>
      </p:sp>
      <p:graphicFrame>
        <p:nvGraphicFramePr>
          <p:cNvPr id="6" name="5 Tabla"/>
          <p:cNvGraphicFramePr>
            <a:graphicFrameLocks noGrp="1"/>
          </p:cNvGraphicFramePr>
          <p:nvPr>
            <p:extLst>
              <p:ext uri="{D42A27DB-BD31-4B8C-83A1-F6EECF244321}">
                <p14:modId xmlns:p14="http://schemas.microsoft.com/office/powerpoint/2010/main" val="1121076685"/>
              </p:ext>
            </p:extLst>
          </p:nvPr>
        </p:nvGraphicFramePr>
        <p:xfrm>
          <a:off x="571527" y="822536"/>
          <a:ext cx="11097231" cy="4756348"/>
        </p:xfrm>
        <a:graphic>
          <a:graphicData uri="http://schemas.openxmlformats.org/drawingml/2006/table">
            <a:tbl>
              <a:tblPr firstRow="1" bandRow="1">
                <a:tableStyleId>{5C22544A-7EE6-4342-B048-85BDC9FD1C3A}</a:tableStyleId>
              </a:tblPr>
              <a:tblGrid>
                <a:gridCol w="3863313"/>
                <a:gridCol w="2868930"/>
                <a:gridCol w="4364988"/>
              </a:tblGrid>
              <a:tr h="400474">
                <a:tc>
                  <a:txBody>
                    <a:bodyPr/>
                    <a:lstStyle/>
                    <a:p>
                      <a:pPr algn="ctr"/>
                      <a:r>
                        <a:rPr lang="es-PE" sz="1600" b="1" u="sng" dirty="0" smtClean="0">
                          <a:solidFill>
                            <a:schemeClr val="tx1"/>
                          </a:solidFill>
                          <a:latin typeface="Univers Condensed" panose="020B0606020202060204" pitchFamily="34" charset="0"/>
                        </a:rPr>
                        <a:t>MISION</a:t>
                      </a:r>
                      <a:endParaRPr lang="es-PE" sz="1600" b="1" u="sng" dirty="0">
                        <a:solidFill>
                          <a:schemeClr val="tx1"/>
                        </a:solidFill>
                        <a:latin typeface="Univers Condensed" panose="020B060602020206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600" b="0" i="0" u="sng" strike="noStrike" kern="1200" dirty="0" smtClean="0">
                          <a:solidFill>
                            <a:schemeClr val="tx1"/>
                          </a:solidFill>
                          <a:effectLst>
                            <a:outerShdw blurRad="50800" dist="38100" algn="tr" rotWithShape="0">
                              <a:prstClr val="black">
                                <a:alpha val="40000"/>
                              </a:prstClr>
                            </a:outerShdw>
                          </a:effectLst>
                          <a:latin typeface="Univers Condensed" panose="020B0606020202060204" pitchFamily="34" charset="0"/>
                          <a:ea typeface="+mn-ea"/>
                          <a:cs typeface="+mn-cs"/>
                        </a:rPr>
                        <a:t>OBJETIVOS</a:t>
                      </a:r>
                      <a:endParaRPr lang="es-PE" sz="1600" b="0" u="sng" dirty="0">
                        <a:solidFill>
                          <a:schemeClr val="tx1"/>
                        </a:solidFill>
                        <a:latin typeface="Univers Condensed" panose="020B0606020202060204" pitchFamily="34" charset="0"/>
                      </a:endParaRPr>
                    </a:p>
                  </a:txBody>
                  <a:tcP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600" b="0" i="0" u="sng" strike="noStrike" kern="1200" dirty="0" smtClean="0">
                          <a:solidFill>
                            <a:schemeClr val="tx1"/>
                          </a:solidFill>
                          <a:effectLst>
                            <a:outerShdw blurRad="50800" dist="38100" algn="tr" rotWithShape="0">
                              <a:prstClr val="black">
                                <a:alpha val="40000"/>
                              </a:prstClr>
                            </a:outerShdw>
                          </a:effectLst>
                          <a:latin typeface="Univers Condensed" panose="020B0606020202060204" pitchFamily="34" charset="0"/>
                          <a:ea typeface="+mn-ea"/>
                          <a:cs typeface="+mn-cs"/>
                        </a:rPr>
                        <a:t>CONCLUSIONES</a:t>
                      </a:r>
                      <a:endParaRPr lang="es-PE" sz="1600" b="0" u="sng" dirty="0">
                        <a:latin typeface="Univers Condensed" panose="020B060602020206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1428750">
                <a:tc>
                  <a:txBody>
                    <a:bodyPr/>
                    <a:lstStyle/>
                    <a:p>
                      <a:pPr algn="just"/>
                      <a:r>
                        <a:rPr lang="es-ES" sz="1600" b="0" kern="1200" dirty="0" smtClean="0">
                          <a:solidFill>
                            <a:schemeClr val="dk1"/>
                          </a:solidFill>
                          <a:effectLst/>
                          <a:latin typeface="Univers Condensed" panose="020B0606020202060204" pitchFamily="34" charset="0"/>
                          <a:ea typeface="+mn-ea"/>
                          <a:cs typeface="+mn-cs"/>
                        </a:rPr>
                        <a:t>- Dado el Decreto</a:t>
                      </a:r>
                      <a:r>
                        <a:rPr lang="es-ES" sz="1600" b="0" kern="1200" baseline="0" dirty="0" smtClean="0">
                          <a:solidFill>
                            <a:schemeClr val="dk1"/>
                          </a:solidFill>
                          <a:effectLst/>
                          <a:latin typeface="Univers Condensed" panose="020B0606020202060204" pitchFamily="34" charset="0"/>
                          <a:ea typeface="+mn-ea"/>
                          <a:cs typeface="+mn-cs"/>
                        </a:rPr>
                        <a:t> de</a:t>
                      </a:r>
                      <a:r>
                        <a:rPr lang="es-ES" sz="1600" b="0" kern="1200" dirty="0" smtClean="0">
                          <a:solidFill>
                            <a:schemeClr val="dk1"/>
                          </a:solidFill>
                          <a:effectLst/>
                          <a:latin typeface="Univers Condensed" panose="020B0606020202060204" pitchFamily="34" charset="0"/>
                          <a:ea typeface="+mn-ea"/>
                          <a:cs typeface="+mn-cs"/>
                        </a:rPr>
                        <a:t> Alcaldía Nº 012-2018-MPC sobre Regularización de edificaciones se logro recaudar         S/.  601,135.00 por concepto de multas. </a:t>
                      </a:r>
                      <a:endParaRPr lang="es-PE" sz="1600" b="0" kern="1200" dirty="0" smtClean="0">
                        <a:solidFill>
                          <a:schemeClr val="dk1"/>
                        </a:solidFill>
                        <a:effectLst/>
                        <a:latin typeface="Univers Condensed" panose="020B0606020202060204" pitchFamily="34" charset="0"/>
                        <a:ea typeface="+mn-ea"/>
                        <a:cs typeface="+mn-cs"/>
                      </a:endParaRPr>
                    </a:p>
                    <a:p>
                      <a:pPr algn="just"/>
                      <a:endParaRPr lang="es-PE" sz="1600" b="0" dirty="0">
                        <a:latin typeface="Univers Condensed" panose="020B0606020202060204" pitchFamily="34" charset="0"/>
                      </a:endParaRPr>
                    </a:p>
                  </a:txBody>
                  <a:tcPr>
                    <a:lnL w="12700" cap="flat" cmpd="sng" algn="ctr">
                      <a:solidFill>
                        <a:schemeClr val="tx1"/>
                      </a:solidFill>
                      <a:prstDash val="solid"/>
                      <a:round/>
                      <a:headEnd type="none" w="med" len="med"/>
                      <a:tailEnd type="none" w="med" len="med"/>
                    </a:lnL>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600" b="0" kern="1200" dirty="0" smtClean="0">
                          <a:solidFill>
                            <a:schemeClr val="dk1"/>
                          </a:solidFill>
                          <a:effectLst/>
                          <a:latin typeface="Univers Condensed" panose="020B0606020202060204" pitchFamily="34" charset="0"/>
                          <a:ea typeface="+mn-ea"/>
                          <a:cs typeface="+mn-cs"/>
                        </a:rPr>
                        <a:t>- Ayudar a los</a:t>
                      </a:r>
                      <a:r>
                        <a:rPr lang="es-ES" sz="1600" b="0" kern="1200" baseline="0" dirty="0" smtClean="0">
                          <a:solidFill>
                            <a:schemeClr val="dk1"/>
                          </a:solidFill>
                          <a:effectLst/>
                          <a:latin typeface="Univers Condensed" panose="020B0606020202060204" pitchFamily="34" charset="0"/>
                          <a:ea typeface="+mn-ea"/>
                          <a:cs typeface="+mn-cs"/>
                        </a:rPr>
                        <a:t> propietarios a regularizar sus edificaciones con la finalidad de poder alcanzar créditos en las entidades financieras para Proyectos u otros.</a:t>
                      </a:r>
                      <a:endParaRPr lang="es-PE" sz="1600" b="0" dirty="0">
                        <a:latin typeface="Univers Condensed" panose="020B0606020202060204" pitchFamily="34" charset="0"/>
                      </a:endParaRPr>
                    </a:p>
                  </a:txBody>
                  <a:tcPr>
                    <a:noFill/>
                  </a:tcPr>
                </a:tc>
                <a:tc>
                  <a:txBody>
                    <a:bodyPr/>
                    <a:lstStyle/>
                    <a:p>
                      <a:pPr marL="285750" indent="-285750" algn="just">
                        <a:buFontTx/>
                        <a:buChar char="-"/>
                      </a:pPr>
                      <a:r>
                        <a:rPr lang="es-ES" sz="1600" b="0" kern="1200" dirty="0" smtClean="0">
                          <a:solidFill>
                            <a:schemeClr val="dk1"/>
                          </a:solidFill>
                          <a:effectLst/>
                          <a:latin typeface="Univers Condensed" panose="020B0606020202060204" pitchFamily="34" charset="0"/>
                          <a:ea typeface="+mn-ea"/>
                          <a:cs typeface="+mn-cs"/>
                        </a:rPr>
                        <a:t>57% de las  edificaciones no fueron regularizadas dado que no cumplían con normas urbanísticas y edificatorias.</a:t>
                      </a:r>
                    </a:p>
                    <a:p>
                      <a:pPr marL="0" indent="0" algn="just">
                        <a:buFontTx/>
                        <a:buNone/>
                      </a:pPr>
                      <a:endParaRPr lang="es-PE" sz="1600" b="0" kern="1200" dirty="0" smtClean="0">
                        <a:solidFill>
                          <a:schemeClr val="dk1"/>
                        </a:solidFill>
                        <a:effectLst/>
                        <a:latin typeface="Univers Condensed" panose="020B0606020202060204" pitchFamily="34" charset="0"/>
                        <a:ea typeface="+mn-ea"/>
                        <a:cs typeface="+mn-cs"/>
                      </a:endParaRPr>
                    </a:p>
                    <a:p>
                      <a:pPr marL="174625" indent="-174625" algn="just">
                        <a:buFont typeface="Arial" panose="020B0604020202020204" pitchFamily="34" charset="0"/>
                        <a:buNone/>
                      </a:pPr>
                      <a:r>
                        <a:rPr lang="es-ES" sz="1600" b="0" kern="1200" dirty="0" smtClean="0">
                          <a:solidFill>
                            <a:schemeClr val="dk1"/>
                          </a:solidFill>
                          <a:effectLst/>
                          <a:latin typeface="Univers Condensed" panose="020B0606020202060204" pitchFamily="34" charset="0"/>
                          <a:ea typeface="+mn-ea"/>
                          <a:cs typeface="+mn-cs"/>
                        </a:rPr>
                        <a:t>-  Para el presente año no se cuenta con norma que permita regularización.</a:t>
                      </a:r>
                      <a:endParaRPr lang="es-PE" sz="1600" b="0" dirty="0">
                        <a:latin typeface="Univers Condensed" panose="020B0606020202060204" pitchFamily="34" charset="0"/>
                      </a:endParaRPr>
                    </a:p>
                  </a:txBody>
                  <a:tcPr>
                    <a:lnR w="12700" cap="flat" cmpd="sng" algn="ctr">
                      <a:solidFill>
                        <a:schemeClr val="tx1"/>
                      </a:solidFill>
                      <a:prstDash val="solid"/>
                      <a:round/>
                      <a:headEnd type="none" w="med" len="med"/>
                      <a:tailEnd type="none" w="med" len="med"/>
                    </a:lnR>
                    <a:noFill/>
                  </a:tcPr>
                </a:tc>
              </a:tr>
              <a:tr h="13258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600" b="0" kern="1200" dirty="0" smtClean="0">
                          <a:solidFill>
                            <a:schemeClr val="dk1"/>
                          </a:solidFill>
                          <a:effectLst/>
                          <a:latin typeface="Univers Condensed" panose="020B0606020202060204" pitchFamily="34" charset="0"/>
                          <a:ea typeface="+mn-ea"/>
                          <a:cs typeface="+mn-cs"/>
                        </a:rPr>
                        <a:t>- Exoneraciones en 16 expedientes (45% de licencias emitidas) provenientes de AAHH, dada la Ordenanza Nº 001-2017-MPC (Beneficiarios del Fondo Techo Propio).</a:t>
                      </a:r>
                      <a:endParaRPr lang="es-PE" sz="1600" b="0" dirty="0">
                        <a:latin typeface="Univers Condensed" panose="020B0606020202060204" pitchFamily="34" charset="0"/>
                      </a:endParaRPr>
                    </a:p>
                  </a:txBody>
                  <a:tcPr>
                    <a:lnL w="12700" cap="flat" cmpd="sng" algn="ctr">
                      <a:solidFill>
                        <a:schemeClr val="tx1"/>
                      </a:solidFill>
                      <a:prstDash val="solid"/>
                      <a:round/>
                      <a:headEnd type="none" w="med" len="med"/>
                      <a:tailEnd type="none" w="med" len="med"/>
                    </a:lnL>
                    <a:noFill/>
                  </a:tcPr>
                </a:tc>
                <a:tc>
                  <a:txBody>
                    <a:bodyPr/>
                    <a:lstStyle/>
                    <a:p>
                      <a:pPr algn="just"/>
                      <a:r>
                        <a:rPr lang="es-ES" sz="1600" b="0" kern="1200" dirty="0" smtClean="0">
                          <a:solidFill>
                            <a:schemeClr val="dk1"/>
                          </a:solidFill>
                          <a:effectLst/>
                          <a:latin typeface="Univers Condensed" panose="020B0606020202060204" pitchFamily="34" charset="0"/>
                          <a:ea typeface="+mn-ea"/>
                          <a:cs typeface="+mn-cs"/>
                        </a:rPr>
                        <a:t>- Licencias de Edificación Modalidad A (Vivienda Unifamiliar). </a:t>
                      </a:r>
                      <a:endParaRPr lang="es-PE" sz="1600" b="0" kern="1200" dirty="0" smtClean="0">
                        <a:solidFill>
                          <a:schemeClr val="dk1"/>
                        </a:solidFill>
                        <a:effectLst/>
                        <a:latin typeface="Univers Condensed" panose="020B0606020202060204" pitchFamily="34" charset="0"/>
                        <a:ea typeface="+mn-ea"/>
                        <a:cs typeface="+mn-cs"/>
                      </a:endParaRPr>
                    </a:p>
                    <a:p>
                      <a:pPr algn="just"/>
                      <a:endParaRPr lang="es-PE" sz="1600" b="0" dirty="0">
                        <a:latin typeface="Univers Condensed" panose="020B0606020202060204" pitchFamily="34" charset="0"/>
                      </a:endParaRPr>
                    </a:p>
                  </a:txBody>
                  <a:tcPr>
                    <a:noFill/>
                  </a:tcPr>
                </a:tc>
                <a:tc>
                  <a:txBody>
                    <a:bodyPr/>
                    <a:lstStyle/>
                    <a:p>
                      <a:pPr marL="174625" marR="0" indent="-174625"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600" b="0" kern="1200" dirty="0" smtClean="0">
                          <a:solidFill>
                            <a:schemeClr val="dk1"/>
                          </a:solidFill>
                          <a:effectLst/>
                          <a:latin typeface="Univers Condensed" panose="020B0606020202060204" pitchFamily="34" charset="0"/>
                          <a:ea typeface="+mn-ea"/>
                          <a:cs typeface="+mn-cs"/>
                        </a:rPr>
                        <a:t>-</a:t>
                      </a:r>
                      <a:r>
                        <a:rPr lang="es-ES" sz="1600" b="0" kern="1200" baseline="0" dirty="0" smtClean="0">
                          <a:solidFill>
                            <a:schemeClr val="dk1"/>
                          </a:solidFill>
                          <a:effectLst/>
                          <a:latin typeface="Univers Condensed" panose="020B0606020202060204" pitchFamily="34" charset="0"/>
                          <a:ea typeface="+mn-ea"/>
                          <a:cs typeface="+mn-cs"/>
                        </a:rPr>
                        <a:t> </a:t>
                      </a:r>
                      <a:r>
                        <a:rPr lang="es-ES" sz="1600" b="0" kern="1200" dirty="0" smtClean="0">
                          <a:solidFill>
                            <a:schemeClr val="dk1"/>
                          </a:solidFill>
                          <a:effectLst/>
                          <a:latin typeface="Univers Condensed" panose="020B0606020202060204" pitchFamily="34" charset="0"/>
                          <a:ea typeface="+mn-ea"/>
                          <a:cs typeface="+mn-cs"/>
                        </a:rPr>
                        <a:t>Los proyectos presentados son observados, necesitando mas de una revisión a fin de enmarcarse en normas urbanísticas y/o edificatorias.</a:t>
                      </a:r>
                      <a:endParaRPr lang="es-PE" sz="1600" b="0" dirty="0">
                        <a:latin typeface="Univers Condensed" panose="020B0606020202060204" pitchFamily="34" charset="0"/>
                      </a:endParaRPr>
                    </a:p>
                  </a:txBody>
                  <a:tcPr>
                    <a:lnR w="12700" cap="flat" cmpd="sng" algn="ctr">
                      <a:solidFill>
                        <a:schemeClr val="tx1"/>
                      </a:solidFill>
                      <a:prstDash val="solid"/>
                      <a:round/>
                      <a:headEnd type="none" w="med" len="med"/>
                      <a:tailEnd type="none" w="med" len="med"/>
                    </a:lnR>
                    <a:noFill/>
                  </a:tcPr>
                </a:tc>
              </a:tr>
              <a:tr h="147551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600" b="0" kern="1200" dirty="0" smtClean="0">
                          <a:solidFill>
                            <a:schemeClr val="dk1"/>
                          </a:solidFill>
                          <a:effectLst/>
                          <a:latin typeface="Univers Condensed" panose="020B0606020202060204" pitchFamily="34" charset="0"/>
                          <a:ea typeface="+mn-ea"/>
                          <a:cs typeface="+mn-cs"/>
                        </a:rPr>
                        <a:t>- Reducción de tiempos entre las revisiones de las diversas especialidades de Ingeniería de la Comisión Técnica.</a:t>
                      </a:r>
                      <a:endParaRPr lang="es-PE" sz="1600" b="0" dirty="0">
                        <a:latin typeface="Univers Condensed" panose="020B060602020206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just"/>
                      <a:r>
                        <a:rPr lang="es-ES" sz="1600" b="0" kern="1200" dirty="0" smtClean="0">
                          <a:solidFill>
                            <a:schemeClr val="dk1"/>
                          </a:solidFill>
                          <a:effectLst/>
                          <a:latin typeface="Univers Condensed" panose="020B0606020202060204" pitchFamily="34" charset="0"/>
                          <a:ea typeface="+mn-ea"/>
                          <a:cs typeface="+mn-cs"/>
                        </a:rPr>
                        <a:t>- Incrementar las Licencias de Edificación Modalidades Tipo C y D.</a:t>
                      </a:r>
                    </a:p>
                    <a:p>
                      <a:pPr algn="just"/>
                      <a:r>
                        <a:rPr lang="es-ES" sz="1600" b="0" kern="1200" dirty="0" smtClean="0">
                          <a:solidFill>
                            <a:schemeClr val="dk1"/>
                          </a:solidFill>
                          <a:effectLst/>
                          <a:latin typeface="Univers Condensed" panose="020B0606020202060204" pitchFamily="34" charset="0"/>
                          <a:ea typeface="+mn-ea"/>
                          <a:cs typeface="+mn-cs"/>
                        </a:rPr>
                        <a:t>(Vivienda Multifamiliar de más de  05 pisos, comercios, industrias, conjuntos residenciales). </a:t>
                      </a:r>
                      <a:endParaRPr lang="es-PE" sz="1600" b="0" dirty="0">
                        <a:latin typeface="Univers Condensed" panose="020B0606020202060204" pitchFamily="34" charset="0"/>
                      </a:endParaRPr>
                    </a:p>
                  </a:txBody>
                  <a:tcPr>
                    <a:lnB w="12700" cap="flat" cmpd="sng" algn="ctr">
                      <a:solidFill>
                        <a:schemeClr val="tx1"/>
                      </a:solidFill>
                      <a:prstDash val="solid"/>
                      <a:round/>
                      <a:headEnd type="none" w="med" len="med"/>
                      <a:tailEnd type="none" w="med" len="med"/>
                    </a:lnB>
                    <a:noFill/>
                  </a:tcPr>
                </a:tc>
                <a:tc>
                  <a:txBody>
                    <a:bodyPr/>
                    <a:lstStyle/>
                    <a:p>
                      <a:pPr marL="174625" lvl="0" indent="-174625" algn="just">
                        <a:buFont typeface="Arial" panose="020B0604020202020204" pitchFamily="34" charset="0"/>
                        <a:buNone/>
                      </a:pPr>
                      <a:r>
                        <a:rPr lang="es-ES" sz="1600" b="0" kern="1200" dirty="0" smtClean="0">
                          <a:solidFill>
                            <a:schemeClr val="dk1"/>
                          </a:solidFill>
                          <a:effectLst/>
                          <a:latin typeface="Univers Condensed" panose="020B0606020202060204" pitchFamily="34" charset="0"/>
                          <a:ea typeface="+mn-ea"/>
                          <a:cs typeface="+mn-cs"/>
                        </a:rPr>
                        <a:t>-  Mas revisiones de los</a:t>
                      </a:r>
                      <a:r>
                        <a:rPr lang="es-ES" sz="1600" b="0" kern="1200" baseline="0" dirty="0" smtClean="0">
                          <a:solidFill>
                            <a:schemeClr val="dk1"/>
                          </a:solidFill>
                          <a:effectLst/>
                          <a:latin typeface="Univers Condensed" panose="020B0606020202060204" pitchFamily="34" charset="0"/>
                          <a:ea typeface="+mn-ea"/>
                          <a:cs typeface="+mn-cs"/>
                        </a:rPr>
                        <a:t> expedientes  en las </a:t>
                      </a:r>
                      <a:r>
                        <a:rPr lang="es-ES" sz="1600" b="0" kern="1200" dirty="0" smtClean="0">
                          <a:solidFill>
                            <a:schemeClr val="dk1"/>
                          </a:solidFill>
                          <a:effectLst/>
                          <a:latin typeface="Univers Condensed" panose="020B0606020202060204" pitchFamily="34" charset="0"/>
                          <a:ea typeface="+mn-ea"/>
                          <a:cs typeface="+mn-cs"/>
                        </a:rPr>
                        <a:t>sesiones de la  comisión técnica (Conformado por delegados del CAP y CIP).</a:t>
                      </a:r>
                      <a:endParaRPr lang="es-PE" sz="1600" b="0" kern="1200" dirty="0" smtClean="0">
                        <a:solidFill>
                          <a:schemeClr val="dk1"/>
                        </a:solidFill>
                        <a:effectLst/>
                        <a:latin typeface="Univers Condensed" panose="020B0606020202060204" pitchFamily="34" charset="0"/>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
        <p:nvSpPr>
          <p:cNvPr id="7" name="6 Rectángulo"/>
          <p:cNvSpPr/>
          <p:nvPr/>
        </p:nvSpPr>
        <p:spPr>
          <a:xfrm>
            <a:off x="563630" y="5524024"/>
            <a:ext cx="11097231" cy="830997"/>
          </a:xfrm>
          <a:prstGeom prst="rect">
            <a:avLst/>
          </a:prstGeom>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1600" b="1" u="sng" dirty="0">
                <a:solidFill>
                  <a:schemeClr val="tx1"/>
                </a:solidFill>
                <a:latin typeface="Univers Condensed" panose="020B0606020202060204" pitchFamily="34" charset="0"/>
              </a:rPr>
              <a:t>NOTA</a:t>
            </a:r>
            <a:r>
              <a:rPr lang="es-ES" sz="1600" dirty="0">
                <a:solidFill>
                  <a:schemeClr val="tx1"/>
                </a:solidFill>
                <a:latin typeface="Univers Condensed" panose="020B0606020202060204" pitchFamily="34" charset="0"/>
              </a:rPr>
              <a:t>: La Ley Nº 29090 otorga al administrado hasta cuatro (04) oportunidades para presentar en un mismo trámite el lograr la conformidad del proyecto presentado. Cada oportunidad involucra una nueva revisión integral de lo presentado. Por su parte el TUPA no consigna el número de oportunidades que conlleva el pago a </a:t>
            </a:r>
            <a:r>
              <a:rPr lang="es-ES" sz="1600" dirty="0" smtClean="0">
                <a:solidFill>
                  <a:schemeClr val="tx1"/>
                </a:solidFill>
                <a:latin typeface="Univers Condensed" panose="020B0606020202060204" pitchFamily="34" charset="0"/>
              </a:rPr>
              <a:t>realizarse.</a:t>
            </a:r>
            <a:endParaRPr lang="es-PE" sz="1600" dirty="0">
              <a:solidFill>
                <a:schemeClr val="tx1"/>
              </a:solidFill>
              <a:latin typeface="Univers Condensed" panose="020B0606020202060204" pitchFamily="34" charset="0"/>
            </a:endParaRPr>
          </a:p>
        </p:txBody>
      </p:sp>
      <p:sp>
        <p:nvSpPr>
          <p:cNvPr id="8" name="CuadroTexto 2"/>
          <p:cNvSpPr txBox="1"/>
          <p:nvPr/>
        </p:nvSpPr>
        <p:spPr>
          <a:xfrm>
            <a:off x="434567" y="208230"/>
            <a:ext cx="11371152" cy="523220"/>
          </a:xfrm>
          <a:prstGeom prst="rect">
            <a:avLst/>
          </a:prstGeom>
          <a:solidFill>
            <a:srgbClr val="00B0F0"/>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E" sz="2800" b="1" dirty="0" smtClean="0">
                <a:solidFill>
                  <a:schemeClr val="tx1"/>
                </a:solidFill>
                <a:effectLst>
                  <a:outerShdw blurRad="38100" dist="38100" dir="2700000" algn="tl">
                    <a:srgbClr val="000000">
                      <a:alpha val="43137"/>
                    </a:srgbClr>
                  </a:outerShdw>
                </a:effectLst>
                <a:latin typeface="Univers Condensed" panose="020B0606020202060204" pitchFamily="34" charset="0"/>
              </a:rPr>
              <a:t>LICENCIAS</a:t>
            </a:r>
            <a:endParaRPr lang="es-PE" sz="2800" b="1" dirty="0">
              <a:solidFill>
                <a:schemeClr val="tx1"/>
              </a:solidFill>
              <a:effectLst>
                <a:outerShdw blurRad="38100" dist="38100" dir="2700000" algn="tl">
                  <a:srgbClr val="000000">
                    <a:alpha val="43137"/>
                  </a:srgbClr>
                </a:outerShdw>
              </a:effectLst>
              <a:latin typeface="Univers Condensed" panose="020B0606020202060204" pitchFamily="34" charset="0"/>
            </a:endParaRPr>
          </a:p>
        </p:txBody>
      </p:sp>
    </p:spTree>
    <p:extLst>
      <p:ext uri="{BB962C8B-B14F-4D97-AF65-F5344CB8AC3E}">
        <p14:creationId xmlns:p14="http://schemas.microsoft.com/office/powerpoint/2010/main" val="3653105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9"/>
          <p:cNvSpPr txBox="1"/>
          <p:nvPr/>
        </p:nvSpPr>
        <p:spPr>
          <a:xfrm>
            <a:off x="563631" y="706120"/>
            <a:ext cx="11097231" cy="400110"/>
          </a:xfrm>
          <a:prstGeom prst="rect">
            <a:avLst/>
          </a:prstGeom>
          <a:noFill/>
        </p:spPr>
        <p:txBody>
          <a:bodyPr wrap="square" rtlCol="0">
            <a:spAutoFit/>
          </a:bodyPr>
          <a:lstStyle/>
          <a:p>
            <a:pPr algn="ctr"/>
            <a:r>
              <a:rPr lang="es-PE" sz="2000" b="1" dirty="0" smtClean="0">
                <a:latin typeface="Univers Condensed" panose="020B0606020202060204" pitchFamily="34" charset="0"/>
              </a:rPr>
              <a:t>INGRESO POR TRAMITE ANTEPROYECTO, CONFORMIDAD DE OBRA, LICENCIA, LICENCIA DE REGULARIZACION</a:t>
            </a:r>
            <a:endParaRPr lang="es-PE" sz="2000" b="1" dirty="0">
              <a:latin typeface="Univers Condensed" panose="020B0606020202060204" pitchFamily="34" charset="0"/>
            </a:endParaRPr>
          </a:p>
        </p:txBody>
      </p:sp>
      <p:graphicFrame>
        <p:nvGraphicFramePr>
          <p:cNvPr id="4" name="2 Gráfico"/>
          <p:cNvGraphicFramePr>
            <a:graphicFrameLocks/>
          </p:cNvGraphicFramePr>
          <p:nvPr>
            <p:extLst>
              <p:ext uri="{D42A27DB-BD31-4B8C-83A1-F6EECF244321}">
                <p14:modId xmlns:p14="http://schemas.microsoft.com/office/powerpoint/2010/main" val="1484485122"/>
              </p:ext>
            </p:extLst>
          </p:nvPr>
        </p:nvGraphicFramePr>
        <p:xfrm>
          <a:off x="2171700" y="1471989"/>
          <a:ext cx="8286749" cy="4985961"/>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2"/>
          <p:cNvSpPr txBox="1"/>
          <p:nvPr/>
        </p:nvSpPr>
        <p:spPr>
          <a:xfrm>
            <a:off x="434567" y="93930"/>
            <a:ext cx="11371152" cy="523220"/>
          </a:xfrm>
          <a:prstGeom prst="rect">
            <a:avLst/>
          </a:prstGeom>
          <a:solidFill>
            <a:srgbClr val="00B0F0"/>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E" sz="2800" b="1" dirty="0" smtClean="0">
                <a:solidFill>
                  <a:schemeClr val="tx1"/>
                </a:solidFill>
                <a:effectLst>
                  <a:outerShdw blurRad="38100" dist="38100" dir="2700000" algn="tl">
                    <a:srgbClr val="000000">
                      <a:alpha val="43137"/>
                    </a:srgbClr>
                  </a:outerShdw>
                </a:effectLst>
                <a:latin typeface="Univers Condensed" panose="020B0606020202060204" pitchFamily="34" charset="0"/>
              </a:rPr>
              <a:t>LICENCIAS</a:t>
            </a:r>
            <a:endParaRPr lang="es-PE" sz="2800" b="1" dirty="0">
              <a:solidFill>
                <a:schemeClr val="tx1"/>
              </a:solidFill>
              <a:effectLst>
                <a:outerShdw blurRad="38100" dist="38100" dir="2700000" algn="tl">
                  <a:srgbClr val="000000">
                    <a:alpha val="43137"/>
                  </a:srgbClr>
                </a:outerShdw>
              </a:effectLst>
              <a:latin typeface="Univers Condensed" panose="020B0606020202060204" pitchFamily="34" charset="0"/>
            </a:endParaRPr>
          </a:p>
        </p:txBody>
      </p:sp>
    </p:spTree>
    <p:extLst>
      <p:ext uri="{BB962C8B-B14F-4D97-AF65-F5344CB8AC3E}">
        <p14:creationId xmlns:p14="http://schemas.microsoft.com/office/powerpoint/2010/main" val="2781700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088305673"/>
              </p:ext>
            </p:extLst>
          </p:nvPr>
        </p:nvGraphicFramePr>
        <p:xfrm>
          <a:off x="697675" y="993986"/>
          <a:ext cx="5637530" cy="5551520"/>
        </p:xfrm>
        <a:graphic>
          <a:graphicData uri="http://schemas.openxmlformats.org/drawingml/2006/table">
            <a:tbl>
              <a:tblPr firstRow="1" bandRow="1">
                <a:tableStyleId>{5C22544A-7EE6-4342-B048-85BDC9FD1C3A}</a:tableStyleId>
              </a:tblPr>
              <a:tblGrid>
                <a:gridCol w="2205545"/>
                <a:gridCol w="3431985"/>
              </a:tblGrid>
              <a:tr h="3433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800" b="0" i="0" u="sng"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MISION</a:t>
                      </a:r>
                      <a:endParaRPr lang="es-PE" u="sng"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800" b="0" i="0" u="sng" strike="noStrike" kern="1200" dirty="0" smtClean="0">
                          <a:solidFill>
                            <a:schemeClr val="tx1"/>
                          </a:solidFill>
                          <a:effectLst>
                            <a:outerShdw blurRad="38100" dist="38100" dir="2700000" algn="tl">
                              <a:srgbClr val="000000">
                                <a:alpha val="43137"/>
                              </a:srgbClr>
                            </a:outerShdw>
                          </a:effectLst>
                          <a:latin typeface="Univers Condensed" panose="020B0606020202060204" pitchFamily="34" charset="0"/>
                          <a:ea typeface="+mn-ea"/>
                          <a:cs typeface="+mn-cs"/>
                        </a:rPr>
                        <a:t>OBJETIVOS</a:t>
                      </a:r>
                      <a:endParaRPr lang="es-PE" u="sng" dirty="0"/>
                    </a:p>
                  </a:txBody>
                  <a:tcPr>
                    <a:noFill/>
                  </a:tcPr>
                </a:tc>
              </a:tr>
              <a:tr h="12162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dirty="0" smtClean="0">
                          <a:solidFill>
                            <a:srgbClr val="000000"/>
                          </a:solidFill>
                          <a:effectLst/>
                          <a:latin typeface="Univers Condensed" panose="020B0606020202060204" pitchFamily="34" charset="0"/>
                        </a:rPr>
                        <a:t>- Regular que las empresas prestadoras de servicio ejecuten de forma correcta los trabajos en la vía pública.</a:t>
                      </a:r>
                      <a:endParaRPr lang="es-PE" sz="1600" dirty="0"/>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dirty="0" smtClean="0">
                          <a:solidFill>
                            <a:srgbClr val="000000"/>
                          </a:solidFill>
                          <a:effectLst/>
                          <a:latin typeface="Univers Condensed" panose="020B0606020202060204" pitchFamily="34" charset="0"/>
                        </a:rPr>
                        <a:t>- Iniciar proceso sancionador a aquellas empresas que incumple con lo normado en el Régimen de Aplicación de Sanciones - RAS </a:t>
                      </a:r>
                    </a:p>
                    <a:p>
                      <a:pPr marL="0" marR="0" indent="0" algn="just" defTabSz="914400" rtl="0" eaLnBrk="1" fontAlgn="auto" latinLnBrk="0" hangingPunct="1">
                        <a:lnSpc>
                          <a:spcPct val="100000"/>
                        </a:lnSpc>
                        <a:spcBef>
                          <a:spcPts val="0"/>
                        </a:spcBef>
                        <a:spcAft>
                          <a:spcPts val="0"/>
                        </a:spcAft>
                        <a:buClrTx/>
                        <a:buSzTx/>
                        <a:buFontTx/>
                        <a:buNone/>
                        <a:tabLst/>
                        <a:defRPr/>
                      </a:pPr>
                      <a:r>
                        <a:rPr lang="es-PE" sz="1600" b="1" i="0" u="none" strike="noStrike" dirty="0" smtClean="0">
                          <a:solidFill>
                            <a:srgbClr val="000000"/>
                          </a:solidFill>
                          <a:effectLst/>
                          <a:latin typeface="Univers Condensed" panose="020B0606020202060204" pitchFamily="34" charset="0"/>
                        </a:rPr>
                        <a:t>641</a:t>
                      </a:r>
                      <a:r>
                        <a:rPr lang="es-PE" sz="1600" b="0" i="0" u="none" strike="noStrike" dirty="0" smtClean="0">
                          <a:solidFill>
                            <a:srgbClr val="000000"/>
                          </a:solidFill>
                          <a:effectLst/>
                          <a:latin typeface="Univers Condensed" panose="020B0606020202060204" pitchFamily="34" charset="0"/>
                        </a:rPr>
                        <a:t>  Expedientes atendidos.</a:t>
                      </a:r>
                      <a:endParaRPr lang="es-PE" sz="1600" dirty="0"/>
                    </a:p>
                  </a:txBody>
                  <a:tcPr>
                    <a:noFill/>
                  </a:tcPr>
                </a:tc>
              </a:tr>
              <a:tr h="132532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dirty="0" smtClean="0">
                          <a:solidFill>
                            <a:srgbClr val="000000"/>
                          </a:solidFill>
                          <a:effectLst/>
                          <a:latin typeface="Univers Condensed" panose="020B0606020202060204" pitchFamily="34" charset="0"/>
                        </a:rPr>
                        <a:t>- Disminuir en la vía publica y áreas comunes la cantidad de construcciones  antirreglamentarias</a:t>
                      </a:r>
                      <a:endParaRPr lang="es-PE" sz="1600" dirty="0"/>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dirty="0" smtClean="0">
                          <a:solidFill>
                            <a:srgbClr val="000000"/>
                          </a:solidFill>
                          <a:effectLst/>
                          <a:latin typeface="Univers Condensed" panose="020B0606020202060204" pitchFamily="34" charset="0"/>
                        </a:rPr>
                        <a:t>- Proceso sancionador a aquellos administrados que incumplen con lo normado en el Régimen de Aplicación de Sanciones (RAS) - </a:t>
                      </a:r>
                      <a:r>
                        <a:rPr lang="es-PE" sz="1600" b="1" i="0" u="none" strike="noStrike" dirty="0" smtClean="0">
                          <a:solidFill>
                            <a:srgbClr val="000000"/>
                          </a:solidFill>
                          <a:effectLst/>
                          <a:latin typeface="Univers Condensed" panose="020B0606020202060204" pitchFamily="34" charset="0"/>
                        </a:rPr>
                        <a:t>102</a:t>
                      </a:r>
                      <a:r>
                        <a:rPr lang="es-PE" sz="1600" b="0" i="0" u="none" strike="noStrike" dirty="0" smtClean="0">
                          <a:solidFill>
                            <a:srgbClr val="000000"/>
                          </a:solidFill>
                          <a:effectLst/>
                          <a:latin typeface="Univers Condensed" panose="020B0606020202060204" pitchFamily="34" charset="0"/>
                        </a:rPr>
                        <a:t> Procesos de Fiscalización, según lo dispuesto en el RAS</a:t>
                      </a:r>
                      <a:endParaRPr lang="es-PE" sz="1600" dirty="0"/>
                    </a:p>
                  </a:txBody>
                  <a:tcPr>
                    <a:noFill/>
                  </a:tcPr>
                </a:tc>
              </a:tr>
              <a:tr h="97789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dirty="0" smtClean="0">
                          <a:solidFill>
                            <a:srgbClr val="000000"/>
                          </a:solidFill>
                          <a:effectLst/>
                          <a:latin typeface="Univers Condensed" panose="020B0606020202060204" pitchFamily="34" charset="0"/>
                        </a:rPr>
                        <a:t>- Contribuir con el ornato de la Provincia Constitucional del Callao. </a:t>
                      </a:r>
                      <a:endParaRPr lang="es-PE" sz="1600" dirty="0"/>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dirty="0" smtClean="0">
                          <a:solidFill>
                            <a:srgbClr val="000000"/>
                          </a:solidFill>
                          <a:effectLst/>
                          <a:latin typeface="Univers Condensed" panose="020B0606020202060204" pitchFamily="34" charset="0"/>
                        </a:rPr>
                        <a:t>- Fiscalización de obras ejecutadas sin Autorización Municipal en la Provincial Constitucional del Callao.</a:t>
                      </a:r>
                      <a:endParaRPr lang="es-PE" sz="1600" dirty="0"/>
                    </a:p>
                  </a:txBody>
                  <a:tcPr>
                    <a:noFill/>
                  </a:tcPr>
                </a:tc>
              </a:tr>
              <a:tr h="15718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dirty="0" smtClean="0">
                          <a:solidFill>
                            <a:srgbClr val="000000"/>
                          </a:solidFill>
                          <a:effectLst/>
                          <a:latin typeface="Univers Condensed" panose="020B0606020202060204" pitchFamily="34" charset="0"/>
                        </a:rPr>
                        <a:t>- Cumplimiento al mandato Municipal, ante Resoluciones Administrativas emitidas</a:t>
                      </a:r>
                      <a:r>
                        <a:rPr lang="es-PE" sz="1600" b="0" i="0" u="none" strike="noStrike" baseline="0" dirty="0" smtClean="0">
                          <a:solidFill>
                            <a:srgbClr val="000000"/>
                          </a:solidFill>
                          <a:effectLst/>
                          <a:latin typeface="Univers Condensed" panose="020B0606020202060204" pitchFamily="34" charset="0"/>
                        </a:rPr>
                        <a:t>.</a:t>
                      </a:r>
                      <a:endParaRPr lang="es-PE" sz="1600" b="0" i="0" u="none" strike="noStrike" dirty="0" smtClean="0">
                        <a:solidFill>
                          <a:srgbClr val="000000"/>
                        </a:solidFill>
                        <a:effectLst/>
                        <a:latin typeface="Univers Condensed" panose="020B0606020202060204" pitchFamily="34" charset="0"/>
                      </a:endParaRPr>
                    </a:p>
                    <a:p>
                      <a:pPr algn="just"/>
                      <a:endParaRPr lang="es-PE" sz="1600" dirty="0"/>
                    </a:p>
                  </a:txBody>
                  <a:tcP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PE" sz="1600" b="0" i="0" u="none" strike="noStrike" dirty="0" smtClean="0">
                          <a:solidFill>
                            <a:srgbClr val="000000"/>
                          </a:solidFill>
                          <a:effectLst/>
                          <a:latin typeface="Univers Condensed" panose="020B0606020202060204" pitchFamily="34" charset="0"/>
                        </a:rPr>
                        <a:t>- Operativos de Paralización de Obra, Demolición de Construcciones Antirreglamentarias, Remoción de Paneles Publicitarios que no tengan Autorización</a:t>
                      </a:r>
                      <a:r>
                        <a:rPr lang="es-PE" sz="1600" b="1" i="0" u="none" strike="noStrike" dirty="0" smtClean="0">
                          <a:solidFill>
                            <a:srgbClr val="000000"/>
                          </a:solidFill>
                          <a:effectLst/>
                          <a:latin typeface="Univers Condensed" panose="020B0606020202060204" pitchFamily="34" charset="0"/>
                        </a:rPr>
                        <a:t>. </a:t>
                      </a:r>
                      <a:r>
                        <a:rPr lang="es-PE" sz="1600" b="1" i="0" u="none" strike="noStrike" baseline="0" dirty="0" smtClean="0">
                          <a:solidFill>
                            <a:schemeClr val="tx1"/>
                          </a:solidFill>
                          <a:effectLst/>
                          <a:latin typeface="Univers Condensed" panose="020B0606020202060204" pitchFamily="34" charset="0"/>
                        </a:rPr>
                        <a:t>25 </a:t>
                      </a:r>
                      <a:r>
                        <a:rPr lang="es-PE" sz="1600" b="0" i="0" u="none" strike="noStrike" dirty="0" smtClean="0">
                          <a:solidFill>
                            <a:srgbClr val="000000"/>
                          </a:solidFill>
                          <a:effectLst/>
                          <a:latin typeface="Univers Condensed" panose="020B0606020202060204" pitchFamily="34" charset="0"/>
                        </a:rPr>
                        <a:t>Operativos realizados (Paralizaciones, fiscalización a empresas, entre otros) </a:t>
                      </a:r>
                      <a:endParaRPr lang="es-PE" sz="1600" dirty="0"/>
                    </a:p>
                  </a:txBody>
                  <a:tcPr>
                    <a:noFill/>
                  </a:tcPr>
                </a:tc>
              </a:tr>
            </a:tbl>
          </a:graphicData>
        </a:graphic>
      </p:graphicFrame>
      <p:sp>
        <p:nvSpPr>
          <p:cNvPr id="9" name="CuadroTexto 8"/>
          <p:cNvSpPr txBox="1"/>
          <p:nvPr/>
        </p:nvSpPr>
        <p:spPr>
          <a:xfrm>
            <a:off x="2898648" y="1024128"/>
            <a:ext cx="3447288" cy="5532120"/>
          </a:xfrm>
          <a:prstGeom prst="rect">
            <a:avLst/>
          </a:prstGeom>
          <a:noFill/>
          <a:ln w="12700">
            <a:solidFill>
              <a:schemeClr val="tx1"/>
            </a:solidFill>
          </a:ln>
        </p:spPr>
        <p:txBody>
          <a:bodyPr wrap="square" rtlCol="0">
            <a:spAutoFit/>
          </a:bodyPr>
          <a:lstStyle/>
          <a:p>
            <a:endParaRPr lang="es-PE" dirty="0"/>
          </a:p>
        </p:txBody>
      </p:sp>
      <p:sp>
        <p:nvSpPr>
          <p:cNvPr id="8" name="CuadroTexto 7"/>
          <p:cNvSpPr txBox="1"/>
          <p:nvPr/>
        </p:nvSpPr>
        <p:spPr>
          <a:xfrm>
            <a:off x="557784" y="1024128"/>
            <a:ext cx="2340864" cy="5532120"/>
          </a:xfrm>
          <a:prstGeom prst="rect">
            <a:avLst/>
          </a:prstGeom>
          <a:noFill/>
          <a:ln w="12700">
            <a:solidFill>
              <a:schemeClr val="tx1"/>
            </a:solidFill>
          </a:ln>
        </p:spPr>
        <p:txBody>
          <a:bodyPr wrap="square" rtlCol="0">
            <a:spAutoFit/>
          </a:bodyPr>
          <a:lstStyle/>
          <a:p>
            <a:endParaRPr lang="es-PE" dirty="0"/>
          </a:p>
        </p:txBody>
      </p:sp>
      <p:graphicFrame>
        <p:nvGraphicFramePr>
          <p:cNvPr id="6" name="5 Gráfico"/>
          <p:cNvGraphicFramePr>
            <a:graphicFrameLocks/>
          </p:cNvGraphicFramePr>
          <p:nvPr>
            <p:extLst>
              <p:ext uri="{D42A27DB-BD31-4B8C-83A1-F6EECF244321}">
                <p14:modId xmlns:p14="http://schemas.microsoft.com/office/powerpoint/2010/main" val="2564971625"/>
              </p:ext>
            </p:extLst>
          </p:nvPr>
        </p:nvGraphicFramePr>
        <p:xfrm>
          <a:off x="6095176" y="800100"/>
          <a:ext cx="5883464" cy="5246370"/>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2"/>
          <p:cNvSpPr txBox="1"/>
          <p:nvPr/>
        </p:nvSpPr>
        <p:spPr>
          <a:xfrm>
            <a:off x="410232" y="105360"/>
            <a:ext cx="11371152" cy="523220"/>
          </a:xfrm>
          <a:prstGeom prst="rect">
            <a:avLst/>
          </a:prstGeom>
          <a:solidFill>
            <a:srgbClr val="00B0F0"/>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E" sz="2800" b="1" dirty="0" smtClean="0">
                <a:solidFill>
                  <a:schemeClr val="tx1"/>
                </a:solidFill>
                <a:effectLst>
                  <a:outerShdw blurRad="38100" dist="38100" dir="2700000" algn="tl">
                    <a:srgbClr val="000000">
                      <a:alpha val="43137"/>
                    </a:srgbClr>
                  </a:outerShdw>
                </a:effectLst>
                <a:latin typeface="Univers Condensed" panose="020B0606020202060204" pitchFamily="34" charset="0"/>
              </a:rPr>
              <a:t>CONTROL URBANO</a:t>
            </a:r>
            <a:endParaRPr lang="es-PE" sz="2800" b="1" dirty="0">
              <a:solidFill>
                <a:schemeClr val="tx1"/>
              </a:solidFill>
              <a:effectLst>
                <a:outerShdw blurRad="38100" dist="38100" dir="2700000" algn="tl">
                  <a:srgbClr val="000000">
                    <a:alpha val="43137"/>
                  </a:srgbClr>
                </a:outerShdw>
              </a:effectLst>
              <a:latin typeface="Univers Condensed" panose="020B0606020202060204" pitchFamily="34" charset="0"/>
            </a:endParaRPr>
          </a:p>
        </p:txBody>
      </p:sp>
    </p:spTree>
    <p:extLst>
      <p:ext uri="{BB962C8B-B14F-4D97-AF65-F5344CB8AC3E}">
        <p14:creationId xmlns:p14="http://schemas.microsoft.com/office/powerpoint/2010/main" val="1064889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76618" y="828675"/>
            <a:ext cx="10687050" cy="4739759"/>
          </a:xfrm>
          <a:prstGeom prst="rect">
            <a:avLst/>
          </a:prstGeom>
        </p:spPr>
        <p:txBody>
          <a:bodyPr wrap="square">
            <a:spAutoFit/>
          </a:bodyPr>
          <a:lstStyle/>
          <a:p>
            <a:pPr marL="536575" lvl="1"/>
            <a:endParaRPr lang="es-PE" sz="2000" dirty="0" smtClean="0">
              <a:latin typeface="Univers Condensed" panose="020B0606020202060204" pitchFamily="34" charset="0"/>
            </a:endParaRPr>
          </a:p>
          <a:p>
            <a:pPr marL="536575" lvl="1"/>
            <a:endParaRPr lang="es-PE" sz="2000" dirty="0">
              <a:latin typeface="Univers Condensed" panose="020B0606020202060204" pitchFamily="34" charset="0"/>
            </a:endParaRPr>
          </a:p>
          <a:p>
            <a:pPr marL="536575" lvl="0" indent="-536575">
              <a:buFont typeface="Wingdings" panose="05000000000000000000" pitchFamily="2" charset="2"/>
              <a:buChar char="v"/>
            </a:pPr>
            <a:r>
              <a:rPr lang="es-PE" sz="2000" b="1" dirty="0">
                <a:latin typeface="Univers Condensed" panose="020B0606020202060204" pitchFamily="34" charset="0"/>
              </a:rPr>
              <a:t>DURANTE EL 2018</a:t>
            </a:r>
            <a:r>
              <a:rPr lang="es-PE" sz="2000" dirty="0">
                <a:latin typeface="Univers Condensed" panose="020B0606020202060204" pitchFamily="34" charset="0"/>
              </a:rPr>
              <a:t>; </a:t>
            </a:r>
            <a:endParaRPr lang="es-PE" sz="2000" dirty="0" smtClean="0">
              <a:latin typeface="Univers Condensed" panose="020B0606020202060204" pitchFamily="34" charset="0"/>
            </a:endParaRPr>
          </a:p>
          <a:p>
            <a:pPr lvl="0"/>
            <a:endParaRPr lang="es-PE" sz="2200" dirty="0">
              <a:latin typeface="Univers Condensed" panose="020B0606020202060204" pitchFamily="34" charset="0"/>
            </a:endParaRPr>
          </a:p>
          <a:p>
            <a:pPr marL="982663" lvl="1" indent="-446088">
              <a:buFont typeface="Wingdings" panose="05000000000000000000" pitchFamily="2" charset="2"/>
              <a:buChar char="q"/>
            </a:pPr>
            <a:r>
              <a:rPr lang="es-PE" sz="2000" dirty="0" smtClean="0">
                <a:latin typeface="Univers Condensed" panose="020B0606020202060204" pitchFamily="34" charset="0"/>
              </a:rPr>
              <a:t>Se recuperaron y se incorporaron al Patrimonio Municipal: </a:t>
            </a:r>
            <a:endParaRPr lang="es-PE" sz="2000" dirty="0">
              <a:latin typeface="Univers Condensed" panose="020B0606020202060204" pitchFamily="34" charset="0"/>
            </a:endParaRPr>
          </a:p>
          <a:p>
            <a:pPr marL="1439863" lvl="2" indent="-457200">
              <a:buFont typeface="Wingdings" panose="05000000000000000000" pitchFamily="2" charset="2"/>
              <a:buChar char="§"/>
            </a:pPr>
            <a:r>
              <a:rPr lang="es-PE" sz="2000" dirty="0">
                <a:latin typeface="Univers Condensed" panose="020B0606020202060204" pitchFamily="34" charset="0"/>
              </a:rPr>
              <a:t>03 </a:t>
            </a:r>
            <a:r>
              <a:rPr lang="es-PE" sz="2000" dirty="0" smtClean="0">
                <a:latin typeface="Univers Condensed" panose="020B0606020202060204" pitchFamily="34" charset="0"/>
              </a:rPr>
              <a:t>Obras </a:t>
            </a:r>
            <a:r>
              <a:rPr lang="es-PE" sz="2000" dirty="0">
                <a:latin typeface="Univers Condensed" panose="020B0606020202060204" pitchFamily="34" charset="0"/>
              </a:rPr>
              <a:t>…………….... </a:t>
            </a:r>
            <a:r>
              <a:rPr lang="es-PE" sz="2000" dirty="0" smtClean="0">
                <a:latin typeface="Univers Condensed" panose="020B0606020202060204" pitchFamily="34" charset="0"/>
              </a:rPr>
              <a:t>Con liquidación aprobada en el año 2016</a:t>
            </a:r>
            <a:endParaRPr lang="es-PE" sz="2000" dirty="0">
              <a:latin typeface="Univers Condensed" panose="020B0606020202060204" pitchFamily="34" charset="0"/>
            </a:endParaRPr>
          </a:p>
          <a:p>
            <a:pPr marL="1439863" lvl="2" indent="-457200">
              <a:buFont typeface="Wingdings" panose="05000000000000000000" pitchFamily="2" charset="2"/>
              <a:buChar char="§"/>
            </a:pPr>
            <a:r>
              <a:rPr lang="es-PE" sz="2000" dirty="0">
                <a:latin typeface="Univers Condensed" panose="020B0606020202060204" pitchFamily="34" charset="0"/>
              </a:rPr>
              <a:t>06 </a:t>
            </a:r>
            <a:r>
              <a:rPr lang="es-PE" sz="2000" dirty="0" smtClean="0">
                <a:latin typeface="Univers Condensed" panose="020B0606020202060204" pitchFamily="34" charset="0"/>
              </a:rPr>
              <a:t>Obras </a:t>
            </a:r>
            <a:r>
              <a:rPr lang="es-PE" sz="2000" dirty="0">
                <a:latin typeface="Univers Condensed" panose="020B0606020202060204" pitchFamily="34" charset="0"/>
              </a:rPr>
              <a:t>………………. </a:t>
            </a:r>
            <a:r>
              <a:rPr lang="es-PE" sz="2000" dirty="0" smtClean="0">
                <a:latin typeface="Univers Condensed" panose="020B0606020202060204" pitchFamily="34" charset="0"/>
              </a:rPr>
              <a:t>Con liquidación aprobada en el año 2017</a:t>
            </a:r>
          </a:p>
          <a:p>
            <a:pPr marL="982663" lvl="2"/>
            <a:endParaRPr lang="es-PE" sz="2000" dirty="0">
              <a:latin typeface="Univers Condensed" panose="020B0606020202060204" pitchFamily="34" charset="0"/>
            </a:endParaRPr>
          </a:p>
          <a:p>
            <a:pPr marL="982663" lvl="1" indent="-446088">
              <a:buFont typeface="Wingdings" panose="05000000000000000000" pitchFamily="2" charset="2"/>
              <a:buChar char="q"/>
            </a:pPr>
            <a:r>
              <a:rPr lang="es-PE" sz="2000" dirty="0" smtClean="0">
                <a:latin typeface="Univers Condensed" panose="020B0606020202060204" pitchFamily="34" charset="0"/>
              </a:rPr>
              <a:t>Además, se revisaron y se dieron conformidad a:</a:t>
            </a:r>
            <a:endParaRPr lang="es-PE" sz="2000" dirty="0">
              <a:latin typeface="Univers Condensed" panose="020B0606020202060204" pitchFamily="34" charset="0"/>
            </a:endParaRPr>
          </a:p>
          <a:p>
            <a:pPr marL="1439863" lvl="2" indent="-457200">
              <a:buFont typeface="Wingdings" panose="05000000000000000000" pitchFamily="2" charset="2"/>
              <a:buChar char="§"/>
            </a:pPr>
            <a:r>
              <a:rPr lang="es-PE" sz="2000" dirty="0">
                <a:latin typeface="Univers Condensed" panose="020B0606020202060204" pitchFamily="34" charset="0"/>
              </a:rPr>
              <a:t>16 </a:t>
            </a:r>
            <a:r>
              <a:rPr lang="es-PE" sz="2000" dirty="0" smtClean="0">
                <a:latin typeface="Univers Condensed" panose="020B0606020202060204" pitchFamily="34" charset="0"/>
              </a:rPr>
              <a:t>Obras </a:t>
            </a:r>
            <a:r>
              <a:rPr lang="es-PE" sz="2000" dirty="0">
                <a:latin typeface="Univers Condensed" panose="020B0606020202060204" pitchFamily="34" charset="0"/>
              </a:rPr>
              <a:t>………………. </a:t>
            </a:r>
            <a:r>
              <a:rPr lang="es-PE" sz="2000" dirty="0" smtClean="0">
                <a:latin typeface="Univers Condensed" panose="020B0606020202060204" pitchFamily="34" charset="0"/>
              </a:rPr>
              <a:t>Para aprobación de liquidación en el año 2018</a:t>
            </a:r>
            <a:endParaRPr lang="es-PE" sz="2000" dirty="0">
              <a:latin typeface="Univers Condensed" panose="020B0606020202060204" pitchFamily="34" charset="0"/>
            </a:endParaRPr>
          </a:p>
          <a:p>
            <a:pPr marL="982663" lvl="1" indent="-446088">
              <a:buFont typeface="Wingdings" panose="05000000000000000000" pitchFamily="2" charset="2"/>
              <a:buChar char="q"/>
            </a:pPr>
            <a:endParaRPr lang="es-PE" sz="2000" dirty="0" smtClean="0">
              <a:latin typeface="Univers Condensed" panose="020B0606020202060204" pitchFamily="34" charset="0"/>
            </a:endParaRPr>
          </a:p>
          <a:p>
            <a:pPr marL="982663" lvl="1" indent="-446088">
              <a:buFont typeface="Wingdings" panose="05000000000000000000" pitchFamily="2" charset="2"/>
              <a:buChar char="q"/>
            </a:pPr>
            <a:r>
              <a:rPr lang="es-PE" sz="2000" dirty="0" smtClean="0">
                <a:latin typeface="Univers Condensed" panose="020B0606020202060204" pitchFamily="34" charset="0"/>
              </a:rPr>
              <a:t>Finalmente:</a:t>
            </a:r>
            <a:endParaRPr lang="es-PE" sz="2000" dirty="0">
              <a:latin typeface="Univers Condensed" panose="020B0606020202060204" pitchFamily="34" charset="0"/>
            </a:endParaRPr>
          </a:p>
          <a:p>
            <a:pPr marL="1439863" lvl="2" indent="-457200">
              <a:buFont typeface="Wingdings" panose="05000000000000000000" pitchFamily="2" charset="2"/>
              <a:buChar char="§"/>
            </a:pPr>
            <a:r>
              <a:rPr lang="es-PE" sz="2000" dirty="0" smtClean="0">
                <a:latin typeface="Univers Condensed" panose="020B0606020202060204" pitchFamily="34" charset="0"/>
              </a:rPr>
              <a:t>16 Obras </a:t>
            </a:r>
            <a:r>
              <a:rPr lang="es-PE" sz="2000" dirty="0">
                <a:latin typeface="Univers Condensed" panose="020B0606020202060204" pitchFamily="34" charset="0"/>
              </a:rPr>
              <a:t>………………. </a:t>
            </a:r>
            <a:r>
              <a:rPr lang="es-PE" sz="2000" dirty="0" smtClean="0">
                <a:latin typeface="Univers Condensed" panose="020B0606020202060204" pitchFamily="34" charset="0"/>
              </a:rPr>
              <a:t>Para incorporación al Patrimonio Municipal</a:t>
            </a:r>
          </a:p>
          <a:p>
            <a:pPr marL="982663" lvl="2"/>
            <a:endParaRPr lang="es-PE" sz="2000" b="1" dirty="0">
              <a:latin typeface="Univers Condensed" panose="020B0606020202060204" pitchFamily="34" charset="0"/>
            </a:endParaRPr>
          </a:p>
          <a:p>
            <a:pPr marL="536575" lvl="0" indent="-536575">
              <a:buFont typeface="Wingdings" panose="05000000000000000000" pitchFamily="2" charset="2"/>
              <a:buChar char="v"/>
            </a:pPr>
            <a:r>
              <a:rPr lang="es-PE" sz="2000" b="1" dirty="0" smtClean="0">
                <a:latin typeface="Univers Condensed" panose="020B0606020202060204" pitchFamily="34" charset="0"/>
              </a:rPr>
              <a:t>EN </a:t>
            </a:r>
            <a:r>
              <a:rPr lang="es-PE" sz="2000" b="1" dirty="0">
                <a:latin typeface="Univers Condensed" panose="020B0606020202060204" pitchFamily="34" charset="0"/>
              </a:rPr>
              <a:t>TOTAL SE INCORPORARON AL PATRIMONIO MUNICIPAL DE LA MPC UN TOTAL DE 25 0BRAS</a:t>
            </a:r>
            <a:r>
              <a:rPr lang="es-PE" sz="2000" dirty="0">
                <a:latin typeface="Univers Condensed" panose="020B0606020202060204" pitchFamily="34" charset="0"/>
              </a:rPr>
              <a:t>.</a:t>
            </a:r>
          </a:p>
        </p:txBody>
      </p:sp>
      <p:cxnSp>
        <p:nvCxnSpPr>
          <p:cNvPr id="8" name="7 Conector recto"/>
          <p:cNvCxnSpPr/>
          <p:nvPr/>
        </p:nvCxnSpPr>
        <p:spPr>
          <a:xfrm>
            <a:off x="776618" y="828675"/>
            <a:ext cx="10687050" cy="0"/>
          </a:xfrm>
          <a:prstGeom prst="line">
            <a:avLst/>
          </a:prstGeom>
        </p:spPr>
        <p:style>
          <a:lnRef idx="1">
            <a:schemeClr val="dk1"/>
          </a:lnRef>
          <a:fillRef idx="0">
            <a:schemeClr val="dk1"/>
          </a:fillRef>
          <a:effectRef idx="0">
            <a:schemeClr val="dk1"/>
          </a:effectRef>
          <a:fontRef idx="minor">
            <a:schemeClr val="tx1"/>
          </a:fontRef>
        </p:style>
      </p:cxnSp>
      <p:cxnSp>
        <p:nvCxnSpPr>
          <p:cNvPr id="10" name="9 Conector recto"/>
          <p:cNvCxnSpPr/>
          <p:nvPr/>
        </p:nvCxnSpPr>
        <p:spPr>
          <a:xfrm>
            <a:off x="776618" y="828675"/>
            <a:ext cx="0" cy="5509200"/>
          </a:xfrm>
          <a:prstGeom prst="line">
            <a:avLst/>
          </a:prstGeom>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a:off x="11463668" y="828675"/>
            <a:ext cx="0" cy="5509200"/>
          </a:xfrm>
          <a:prstGeom prst="line">
            <a:avLst/>
          </a:prstGeom>
        </p:spPr>
        <p:style>
          <a:lnRef idx="1">
            <a:schemeClr val="dk1"/>
          </a:lnRef>
          <a:fillRef idx="0">
            <a:schemeClr val="dk1"/>
          </a:fillRef>
          <a:effectRef idx="0">
            <a:schemeClr val="dk1"/>
          </a:effectRef>
          <a:fontRef idx="minor">
            <a:schemeClr val="tx1"/>
          </a:fontRef>
        </p:style>
      </p:cxnSp>
      <p:cxnSp>
        <p:nvCxnSpPr>
          <p:cNvPr id="12" name="11 Conector recto"/>
          <p:cNvCxnSpPr/>
          <p:nvPr/>
        </p:nvCxnSpPr>
        <p:spPr>
          <a:xfrm>
            <a:off x="776618" y="6341625"/>
            <a:ext cx="10687050" cy="0"/>
          </a:xfrm>
          <a:prstGeom prst="line">
            <a:avLst/>
          </a:prstGeom>
        </p:spPr>
        <p:style>
          <a:lnRef idx="1">
            <a:schemeClr val="dk1"/>
          </a:lnRef>
          <a:fillRef idx="0">
            <a:schemeClr val="dk1"/>
          </a:fillRef>
          <a:effectRef idx="0">
            <a:schemeClr val="dk1"/>
          </a:effectRef>
          <a:fontRef idx="minor">
            <a:schemeClr val="tx1"/>
          </a:fontRef>
        </p:style>
      </p:cxnSp>
      <p:sp>
        <p:nvSpPr>
          <p:cNvPr id="9" name="CuadroTexto 2"/>
          <p:cNvSpPr txBox="1"/>
          <p:nvPr/>
        </p:nvSpPr>
        <p:spPr>
          <a:xfrm>
            <a:off x="400277" y="82500"/>
            <a:ext cx="11371152" cy="523220"/>
          </a:xfrm>
          <a:prstGeom prst="rect">
            <a:avLst/>
          </a:prstGeom>
          <a:solidFill>
            <a:srgbClr val="00B0F0"/>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E" sz="2800" b="1" dirty="0" smtClean="0">
                <a:solidFill>
                  <a:schemeClr val="tx1"/>
                </a:solidFill>
                <a:effectLst>
                  <a:outerShdw blurRad="38100" dist="38100" dir="2700000" algn="tl">
                    <a:srgbClr val="000000">
                      <a:alpha val="43137"/>
                    </a:srgbClr>
                  </a:outerShdw>
                </a:effectLst>
                <a:latin typeface="Univers Condensed" panose="020B0606020202060204" pitchFamily="34" charset="0"/>
              </a:rPr>
              <a:t>PROYECTOS DE INVERSION PUBLICA</a:t>
            </a:r>
            <a:endParaRPr lang="es-PE" sz="2800" b="1" dirty="0">
              <a:solidFill>
                <a:schemeClr val="tx1"/>
              </a:solidFill>
              <a:effectLst>
                <a:outerShdw blurRad="38100" dist="38100" dir="2700000" algn="tl">
                  <a:srgbClr val="000000">
                    <a:alpha val="43137"/>
                  </a:srgbClr>
                </a:outerShdw>
              </a:effectLst>
              <a:latin typeface="Univers Condensed" panose="020B0606020202060204" pitchFamily="34" charset="0"/>
            </a:endParaRPr>
          </a:p>
        </p:txBody>
      </p:sp>
    </p:spTree>
    <p:extLst>
      <p:ext uri="{BB962C8B-B14F-4D97-AF65-F5344CB8AC3E}">
        <p14:creationId xmlns:p14="http://schemas.microsoft.com/office/powerpoint/2010/main" val="51814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944791465"/>
              </p:ext>
            </p:extLst>
          </p:nvPr>
        </p:nvGraphicFramePr>
        <p:xfrm>
          <a:off x="1085850" y="1352437"/>
          <a:ext cx="10012680" cy="4655934"/>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2"/>
          <p:cNvSpPr txBox="1"/>
          <p:nvPr/>
        </p:nvSpPr>
        <p:spPr>
          <a:xfrm>
            <a:off x="411707" y="93930"/>
            <a:ext cx="11371152" cy="523220"/>
          </a:xfrm>
          <a:prstGeom prst="rect">
            <a:avLst/>
          </a:prstGeom>
          <a:solidFill>
            <a:srgbClr val="00B0F0"/>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E" sz="2800" b="1" dirty="0" smtClean="0">
                <a:solidFill>
                  <a:schemeClr val="tx1"/>
                </a:solidFill>
                <a:effectLst>
                  <a:outerShdw blurRad="38100" dist="38100" dir="2700000" algn="tl">
                    <a:srgbClr val="000000">
                      <a:alpha val="43137"/>
                    </a:srgbClr>
                  </a:outerShdw>
                </a:effectLst>
                <a:latin typeface="Univers Condensed" panose="020B0606020202060204" pitchFamily="34" charset="0"/>
              </a:rPr>
              <a:t>PROYECTOS DE INVERSION PUBLICA</a:t>
            </a:r>
            <a:endParaRPr lang="es-PE" sz="2800" b="1" dirty="0">
              <a:solidFill>
                <a:schemeClr val="tx1"/>
              </a:solidFill>
              <a:effectLst>
                <a:outerShdw blurRad="38100" dist="38100" dir="2700000" algn="tl">
                  <a:srgbClr val="000000">
                    <a:alpha val="43137"/>
                  </a:srgbClr>
                </a:outerShdw>
              </a:effectLst>
              <a:latin typeface="Univers Condensed" panose="020B0606020202060204" pitchFamily="34" charset="0"/>
            </a:endParaRPr>
          </a:p>
        </p:txBody>
      </p:sp>
      <p:sp>
        <p:nvSpPr>
          <p:cNvPr id="7" name="Título 1"/>
          <p:cNvSpPr>
            <a:spLocks noGrp="1"/>
          </p:cNvSpPr>
          <p:nvPr>
            <p:ph type="title"/>
          </p:nvPr>
        </p:nvSpPr>
        <p:spPr>
          <a:xfrm>
            <a:off x="975360" y="650875"/>
            <a:ext cx="10123170" cy="514985"/>
          </a:xfrm>
        </p:spPr>
        <p:txBody>
          <a:bodyPr>
            <a:noAutofit/>
          </a:bodyPr>
          <a:lstStyle/>
          <a:p>
            <a:pPr algn="ctr"/>
            <a:r>
              <a:rPr lang="es-PE" sz="1800" b="1" dirty="0" smtClean="0">
                <a:latin typeface="Univers Condensed" panose="020B0606020202060204" pitchFamily="34" charset="0"/>
              </a:rPr>
              <a:t>OBRAS EJECUTADAS Y PROYECTADAS PARA LIQUIDACION E INCORPORACION AL PATRIMONIO MUNICIPAL </a:t>
            </a:r>
            <a:endParaRPr lang="es-PE" sz="1800" b="1" dirty="0">
              <a:latin typeface="Univers Condensed" panose="020B0606020202060204" pitchFamily="34" charset="0"/>
            </a:endParaRPr>
          </a:p>
        </p:txBody>
      </p:sp>
    </p:spTree>
    <p:extLst>
      <p:ext uri="{BB962C8B-B14F-4D97-AF65-F5344CB8AC3E}">
        <p14:creationId xmlns:p14="http://schemas.microsoft.com/office/powerpoint/2010/main" val="1158360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2384</TotalTime>
  <Words>1895</Words>
  <Application>Microsoft Office PowerPoint</Application>
  <PresentationFormat>Personalizado</PresentationFormat>
  <Paragraphs>226</Paragraphs>
  <Slides>18</Slides>
  <Notes>4</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OBRAS EJECUTADAS Y PROYECTADAS PARA LIQUIDACION E INCORPORACION AL PATRIMONIO MUNICIPAL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Jhon William Quintana  Chiroque</dc:creator>
  <cp:lastModifiedBy>Gudalupe Rodriguez Moreno</cp:lastModifiedBy>
  <cp:revision>121</cp:revision>
  <cp:lastPrinted>2019-05-15T16:37:51Z</cp:lastPrinted>
  <dcterms:created xsi:type="dcterms:W3CDTF">2018-03-15T13:53:11Z</dcterms:created>
  <dcterms:modified xsi:type="dcterms:W3CDTF">2019-05-16T18:48:01Z</dcterms:modified>
</cp:coreProperties>
</file>